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347" r:id="rId2"/>
    <p:sldId id="353" r:id="rId3"/>
    <p:sldId id="335" r:id="rId4"/>
    <p:sldId id="336" r:id="rId5"/>
    <p:sldId id="322" r:id="rId6"/>
    <p:sldId id="337" r:id="rId7"/>
    <p:sldId id="314" r:id="rId8"/>
    <p:sldId id="392" r:id="rId9"/>
    <p:sldId id="393" r:id="rId10"/>
    <p:sldId id="377" r:id="rId11"/>
    <p:sldId id="351" r:id="rId12"/>
    <p:sldId id="394" r:id="rId13"/>
    <p:sldId id="395" r:id="rId14"/>
    <p:sldId id="378" r:id="rId15"/>
    <p:sldId id="379" r:id="rId16"/>
    <p:sldId id="396" r:id="rId17"/>
    <p:sldId id="397" r:id="rId18"/>
    <p:sldId id="399" r:id="rId19"/>
    <p:sldId id="398" r:id="rId20"/>
    <p:sldId id="400" r:id="rId21"/>
    <p:sldId id="380" r:id="rId22"/>
    <p:sldId id="401" r:id="rId23"/>
    <p:sldId id="402" r:id="rId24"/>
    <p:sldId id="403" r:id="rId25"/>
    <p:sldId id="404" r:id="rId26"/>
    <p:sldId id="405" r:id="rId27"/>
    <p:sldId id="406" r:id="rId28"/>
    <p:sldId id="382" r:id="rId29"/>
    <p:sldId id="383" r:id="rId30"/>
    <p:sldId id="339" r:id="rId31"/>
    <p:sldId id="388" r:id="rId32"/>
    <p:sldId id="389" r:id="rId33"/>
    <p:sldId id="391" r:id="rId34"/>
    <p:sldId id="390" r:id="rId35"/>
    <p:sldId id="340" r:id="rId36"/>
    <p:sldId id="278" r:id="rId37"/>
    <p:sldId id="375" r:id="rId38"/>
    <p:sldId id="343"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691"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426547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168509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254175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30471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217179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207283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2590366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169540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67965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341737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427132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32424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029775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879656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351908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3843638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3655457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3777229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在做出判断时，参与者必须遵循三条规则</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如果速度超过</a:t>
            </a:r>
            <a:r>
              <a:rPr lang="en-US" altLang="zh-CN" sz="4000" b="0" i="0" dirty="0">
                <a:solidFill>
                  <a:srgbClr val="1D2129"/>
                </a:solidFill>
                <a:effectLst/>
                <a:latin typeface="PingFangSC-Regular"/>
              </a:rPr>
              <a:t>65</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包括</a:t>
            </a:r>
            <a:r>
              <a:rPr lang="en-US" altLang="zh-CN" sz="4000" b="0" i="0" dirty="0">
                <a:solidFill>
                  <a:srgbClr val="1D2129"/>
                </a:solidFill>
                <a:effectLst/>
                <a:latin typeface="PingFangSC-Regular"/>
              </a:rPr>
              <a:t>65</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，则为超速。</a:t>
            </a:r>
            <a:r>
              <a:rPr lang="en-US" altLang="zh-CN" sz="4000" b="0" i="0" dirty="0">
                <a:solidFill>
                  <a:srgbClr val="1D2129"/>
                </a:solidFill>
                <a:effectLst/>
                <a:latin typeface="PingFangSC-Regular"/>
              </a:rPr>
              <a:t>2)</a:t>
            </a:r>
            <a:r>
              <a:rPr lang="zh-CN" altLang="en-US" sz="4000" b="0" i="0" dirty="0">
                <a:solidFill>
                  <a:srgbClr val="1D2129"/>
                </a:solidFill>
                <a:effectLst/>
                <a:latin typeface="PingFangSC-Regular"/>
              </a:rPr>
              <a:t>如果车速等于或低于</a:t>
            </a:r>
            <a:r>
              <a:rPr lang="en-US" altLang="zh-CN" sz="4000" b="0" i="0" dirty="0">
                <a:solidFill>
                  <a:srgbClr val="1D2129"/>
                </a:solidFill>
                <a:effectLst/>
                <a:latin typeface="PingFangSC-Regular"/>
              </a:rPr>
              <a:t>55</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小时，则没有超速。</a:t>
            </a:r>
            <a:r>
              <a:rPr lang="en-US" altLang="zh-CN" sz="4000" b="0" i="0" dirty="0">
                <a:solidFill>
                  <a:srgbClr val="1D2129"/>
                </a:solidFill>
                <a:effectLst/>
                <a:latin typeface="PingFangSC-Regular"/>
              </a:rPr>
              <a:t>3)</a:t>
            </a:r>
            <a:r>
              <a:rPr lang="zh-CN" altLang="en-US" sz="4000" b="0" i="0" dirty="0">
                <a:solidFill>
                  <a:srgbClr val="1D2129"/>
                </a:solidFill>
                <a:effectLst/>
                <a:latin typeface="PingFangSC-Regular"/>
              </a:rPr>
              <a:t>如果车速在</a:t>
            </a:r>
            <a:r>
              <a:rPr lang="en-US" altLang="zh-CN" sz="4000" b="0" i="0" dirty="0">
                <a:solidFill>
                  <a:srgbClr val="1D2129"/>
                </a:solidFill>
                <a:effectLst/>
                <a:latin typeface="PingFangSC-Regular"/>
              </a:rPr>
              <a:t>56 - 64</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小时之间</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包括</a:t>
            </a:r>
            <a:r>
              <a:rPr lang="en-US" altLang="zh-CN" sz="4000" b="0" i="0" dirty="0">
                <a:solidFill>
                  <a:srgbClr val="1D2129"/>
                </a:solidFill>
                <a:effectLst/>
                <a:latin typeface="PingFangSC-Regular"/>
              </a:rPr>
              <a:t>56</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小时和</a:t>
            </a:r>
            <a:r>
              <a:rPr lang="en-US" altLang="zh-CN" sz="4000" b="0" i="0" dirty="0">
                <a:solidFill>
                  <a:srgbClr val="1D2129"/>
                </a:solidFill>
                <a:effectLst/>
                <a:latin typeface="PingFangSC-Regular"/>
              </a:rPr>
              <a:t>64</a:t>
            </a:r>
            <a:r>
              <a:rPr lang="zh-CN" altLang="en-US" sz="4000" b="0" i="0" dirty="0">
                <a:solidFill>
                  <a:srgbClr val="1D2129"/>
                </a:solidFill>
                <a:effectLst/>
                <a:latin typeface="PingFangSC-Regular"/>
              </a:rPr>
              <a:t>英里</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小时</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，则距离小于</a:t>
            </a:r>
            <a:r>
              <a:rPr lang="en-US" altLang="zh-CN" sz="4000" b="0" i="0" dirty="0">
                <a:solidFill>
                  <a:srgbClr val="1D2129"/>
                </a:solidFill>
                <a:effectLst/>
                <a:latin typeface="PingFangSC-Regular"/>
              </a:rPr>
              <a:t>100</a:t>
            </a:r>
            <a:r>
              <a:rPr lang="zh-CN" altLang="en-US" sz="4000" b="0" i="0" dirty="0">
                <a:solidFill>
                  <a:srgbClr val="1D2129"/>
                </a:solidFill>
                <a:effectLst/>
                <a:latin typeface="PingFangSC-Regular"/>
              </a:rPr>
              <a:t>码</a:t>
            </a:r>
            <a:r>
              <a:rPr lang="en-US" altLang="zh-CN" sz="4000" b="0" i="0" dirty="0">
                <a:solidFill>
                  <a:srgbClr val="1D2129"/>
                </a:solidFill>
                <a:effectLst/>
                <a:latin typeface="PingFangSC-Regular"/>
              </a:rPr>
              <a:t>(91.4</a:t>
            </a:r>
            <a:r>
              <a:rPr lang="zh-CN" altLang="en-US" sz="4000" b="0" i="0" dirty="0">
                <a:solidFill>
                  <a:srgbClr val="1D2129"/>
                </a:solidFill>
                <a:effectLst/>
                <a:latin typeface="PingFangSC-Regular"/>
              </a:rPr>
              <a:t>米</a:t>
            </a:r>
            <a:r>
              <a:rPr lang="en-US" altLang="zh-CN" sz="4000" b="0" i="0" dirty="0">
                <a:solidFill>
                  <a:srgbClr val="1D2129"/>
                </a:solidFill>
                <a:effectLst/>
                <a:latin typeface="PingFangSC-Regular"/>
              </a:rPr>
              <a:t>)</a:t>
            </a:r>
            <a:r>
              <a:rPr lang="zh-CN" altLang="en-US" sz="4000" b="0" i="0" dirty="0">
                <a:solidFill>
                  <a:srgbClr val="1D2129"/>
                </a:solidFill>
                <a:effectLst/>
                <a:latin typeface="PingFangSC-Regular"/>
              </a:rPr>
              <a:t>为超速，距离大于</a:t>
            </a:r>
            <a:r>
              <a:rPr lang="en-US" altLang="zh-CN" sz="4000" b="0" i="0" dirty="0">
                <a:solidFill>
                  <a:srgbClr val="1D2129"/>
                </a:solidFill>
                <a:effectLst/>
                <a:latin typeface="PingFangSC-Regular"/>
              </a:rPr>
              <a:t>100</a:t>
            </a:r>
            <a:r>
              <a:rPr lang="zh-CN" altLang="en-US" sz="4000" b="0" i="0" dirty="0">
                <a:solidFill>
                  <a:srgbClr val="1D2129"/>
                </a:solidFill>
                <a:effectLst/>
                <a:latin typeface="PingFangSC-Regular"/>
              </a:rPr>
              <a:t>码不为超速。</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44698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353633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378679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extLst>
      <p:ext uri="{BB962C8B-B14F-4D97-AF65-F5344CB8AC3E}">
        <p14:creationId xmlns:p14="http://schemas.microsoft.com/office/powerpoint/2010/main" val="3558377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extLst>
      <p:ext uri="{BB962C8B-B14F-4D97-AF65-F5344CB8AC3E}">
        <p14:creationId xmlns:p14="http://schemas.microsoft.com/office/powerpoint/2010/main" val="2577151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是一种基于神经科学和心理学研究成果的排队网络心理结构的模拟模型，它将认知系统中的信息处理表现为一个排队网络。</a:t>
            </a:r>
            <a:endParaRPr lang="en-US" altLang="zh-CN" dirty="0"/>
          </a:p>
          <a:p>
            <a:r>
              <a:rPr lang="zh-CN" altLang="en-US" dirty="0"/>
              <a:t>具有一定信息处理功能的大脑主要区域是局部的，并通过神经通路相互连接，这与服务器的排队网络非常相似，可以根据具体的网络安排顺序或并行地处理通过路由行进的实体。因此，可以将具有相似功能的大脑区域视为服务器，将连接它们的神经通路视为排队网络中的路由</a:t>
            </a:r>
            <a:r>
              <a:rPr lang="en-US" altLang="zh-CN" dirty="0"/>
              <a:t>(</a:t>
            </a:r>
            <a:r>
              <a:rPr lang="zh-CN" altLang="en-US" dirty="0"/>
              <a:t>见图</a:t>
            </a:r>
            <a:r>
              <a:rPr lang="en-US" altLang="zh-CN" dirty="0"/>
              <a:t>1</a:t>
            </a:r>
            <a:r>
              <a:rPr lang="zh-CN" altLang="en-US" dirty="0"/>
              <a:t>和图</a:t>
            </a:r>
            <a:r>
              <a:rPr lang="en-US" altLang="zh-CN" dirty="0"/>
              <a:t>2)</a:t>
            </a:r>
            <a:r>
              <a:rPr lang="zh-CN" altLang="en-US" dirty="0"/>
              <a:t>。网络中被处理的信息用网络中行进的实体来表示。</a:t>
            </a:r>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1379633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给定特定类型车载任务的任务信息（图</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中的框</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根据各种驾驶条件模拟驾驶员的工作量和表现（框</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），然后，</a:t>
            </a:r>
            <a:r>
              <a:rPr lang="en-US" altLang="zh-CN" b="0" i="0" dirty="0">
                <a:solidFill>
                  <a:srgbClr val="1D2129"/>
                </a:solidFill>
                <a:effectLst/>
                <a:latin typeface="PingFangSC-Regular"/>
              </a:rPr>
              <a:t>MC</a:t>
            </a:r>
            <a:r>
              <a:rPr lang="zh-CN" altLang="en-US" b="0" i="0" dirty="0">
                <a:solidFill>
                  <a:srgbClr val="1D2129"/>
                </a:solidFill>
                <a:effectLst/>
                <a:latin typeface="PingFangSC-Regular"/>
              </a:rPr>
              <a:t>确定消息之间的最佳延迟时间，并实时调节消息的速率，并根据模拟结果将消息输出给驾驶员（框</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）（见图</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中从车载系统到</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然后到驾驶员的消息流）。</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1070938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2024/1/17</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2929170"/>
            <a:ext cx="1143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Development of an Adaptive Workload Management System Using the Queueing Network-Model Human Processor (QN-MHP)</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4" name="文本框 3">
            <a:extLst>
              <a:ext uri="{FF2B5EF4-FFF2-40B4-BE49-F238E27FC236}">
                <a16:creationId xmlns:a16="http://schemas.microsoft.com/office/drawing/2014/main" id="{B8DB88C0-857F-FC10-1499-A0719D992444}"/>
              </a:ext>
            </a:extLst>
          </p:cNvPr>
          <p:cNvSpPr txBox="1"/>
          <p:nvPr/>
        </p:nvSpPr>
        <p:spPr>
          <a:xfrm>
            <a:off x="1915109" y="1258639"/>
            <a:ext cx="3207397" cy="438133"/>
          </a:xfrm>
          <a:prstGeom prst="rect">
            <a:avLst/>
          </a:prstGeom>
          <a:noFill/>
        </p:spPr>
        <p:txBody>
          <a:bodyPr wrap="square">
            <a:spAutoFit/>
          </a:bodyPr>
          <a:lstStyle/>
          <a:p>
            <a:pPr defTabSz="683895">
              <a:lnSpc>
                <a:spcPct val="140000"/>
              </a:lnSpc>
            </a:pPr>
            <a:r>
              <a:rPr lang="en-US" altLang="zh-CN" dirty="0">
                <a:latin typeface="微软雅黑" panose="020B0503020204020204" pitchFamily="34" charset="-122"/>
                <a:ea typeface="微软雅黑" panose="020B0503020204020204" pitchFamily="34" charset="-122"/>
              </a:rPr>
              <a:t>QN-MHP AWMS</a:t>
            </a:r>
            <a:r>
              <a:rPr lang="zh-CN" altLang="en-US" dirty="0">
                <a:latin typeface="微软雅黑" panose="020B0503020204020204" pitchFamily="34" charset="-122"/>
                <a:ea typeface="微软雅黑" panose="020B0503020204020204" pitchFamily="34" charset="-122"/>
              </a:rPr>
              <a:t>的原型设计</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31C9A66-5050-AD73-F783-D92A26E1691D}"/>
              </a:ext>
            </a:extLst>
          </p:cNvPr>
          <p:cNvPicPr>
            <a:picLocks noChangeAspect="1"/>
          </p:cNvPicPr>
          <p:nvPr/>
        </p:nvPicPr>
        <p:blipFill>
          <a:blip r:embed="rId3"/>
          <a:stretch>
            <a:fillRect/>
          </a:stretch>
        </p:blipFill>
        <p:spPr>
          <a:xfrm>
            <a:off x="4242089" y="2113749"/>
            <a:ext cx="4968671" cy="2331922"/>
          </a:xfrm>
          <a:prstGeom prst="rect">
            <a:avLst/>
          </a:prstGeom>
        </p:spPr>
      </p:pic>
      <p:sp>
        <p:nvSpPr>
          <p:cNvPr id="9" name="文本框 8">
            <a:extLst>
              <a:ext uri="{FF2B5EF4-FFF2-40B4-BE49-F238E27FC236}">
                <a16:creationId xmlns:a16="http://schemas.microsoft.com/office/drawing/2014/main" id="{2CDFDF4C-97AC-A292-CF13-C13D9807C224}"/>
              </a:ext>
            </a:extLst>
          </p:cNvPr>
          <p:cNvSpPr txBox="1"/>
          <p:nvPr/>
        </p:nvSpPr>
        <p:spPr>
          <a:xfrm>
            <a:off x="2210764" y="4557652"/>
            <a:ext cx="9547549"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该系统由两部分组成</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MC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QN-MHP AWMS</a:t>
            </a:r>
            <a:r>
              <a:rPr lang="zh-CN" altLang="en-US" dirty="0">
                <a:latin typeface="微软雅黑" panose="020B0503020204020204" pitchFamily="34" charset="-122"/>
                <a:ea typeface="微软雅黑" panose="020B0503020204020204" pitchFamily="34" charset="-122"/>
              </a:rPr>
              <a:t>接收三种类型的信息</a:t>
            </a:r>
            <a:r>
              <a:rPr lang="en-US" altLang="zh-CN" dirty="0">
                <a:latin typeface="微软雅黑" panose="020B0503020204020204" pitchFamily="34" charset="-122"/>
                <a:ea typeface="微软雅黑" panose="020B0503020204020204" pitchFamily="34" charset="-122"/>
              </a:rPr>
              <a:t>:</a:t>
            </a: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驾驶条件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当前行驶速度和曲率</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与车载系统相关的次要任务的特性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感知、认知和运动阶段的处理时间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驾驶员的属性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年龄和驾驶经验水平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75734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068102"/>
            <a:ext cx="9162661" cy="315272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警察发现超速并开具超速罚单，除了检测超速，警察还必须同时执行其他任务，例如与调度员沟通和将车辆导航到目标位置，代表性多任务场景之一是在驾驶车辆时执行此处给出的两项任务：</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加速检测或判断任务：警察需要读取安装在警车仪表板上的车载雷达系统显示屏上的两个数字。第一个数字是由雷达系统测量的目标车辆的速度；二是从警车到目标车辆的距离。目标车辆是否超速取决于速度和距离。</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）无线电信息响应任务：警察收到的信息通常来自多个来源（总部、其他警察和维修），警察需要通过按下无线电上的按钮来响应优先级较高的信息（例如，来自总部）。</a:t>
            </a:r>
          </a:p>
        </p:txBody>
      </p:sp>
      <p:sp>
        <p:nvSpPr>
          <p:cNvPr id="4" name="文本框 3">
            <a:extLst>
              <a:ext uri="{FF2B5EF4-FFF2-40B4-BE49-F238E27FC236}">
                <a16:creationId xmlns:a16="http://schemas.microsoft.com/office/drawing/2014/main" id="{CCC786B1-0D1C-A863-CA87-C4E474C697DD}"/>
              </a:ext>
            </a:extLst>
          </p:cNvPr>
          <p:cNvSpPr txBox="1"/>
          <p:nvPr/>
        </p:nvSpPr>
        <p:spPr>
          <a:xfrm>
            <a:off x="1828210" y="1245251"/>
            <a:ext cx="4637904" cy="369332"/>
          </a:xfrm>
          <a:prstGeom prst="rect">
            <a:avLst/>
          </a:prstGeom>
          <a:noFill/>
        </p:spPr>
        <p:txBody>
          <a:bodyPr wrap="square">
            <a:spAutoFit/>
          </a:bodyPr>
          <a:lstStyle/>
          <a:p>
            <a:r>
              <a:rPr lang="zh-CN" altLang="en-US" b="0" i="0" dirty="0">
                <a:solidFill>
                  <a:srgbClr val="1D2129"/>
                </a:solidFill>
                <a:effectLst/>
                <a:latin typeface="PingFangSC-Regular"/>
              </a:rPr>
              <a:t>多任务处理在驾驶中的应用实例</a:t>
            </a:r>
            <a:r>
              <a:rPr lang="zh-CN" altLang="en-US" dirty="0">
                <a:solidFill>
                  <a:srgbClr val="1D2129"/>
                </a:solidFill>
                <a:latin typeface="PingFangSC-Regular"/>
              </a:rPr>
              <a:t>：交通执法</a:t>
            </a:r>
            <a:endParaRPr lang="zh-CN" altLang="en-US" dirty="0"/>
          </a:p>
        </p:txBody>
      </p:sp>
    </p:spTree>
    <p:extLst>
      <p:ext uri="{BB962C8B-B14F-4D97-AF65-F5344CB8AC3E}">
        <p14:creationId xmlns:p14="http://schemas.microsoft.com/office/powerpoint/2010/main" val="1912105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348021"/>
            <a:ext cx="9162661" cy="2377126"/>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）不同任务的信息之间呈现的延迟时间，延迟时间类似于</a:t>
            </a:r>
            <a:r>
              <a:rPr lang="en-US" altLang="zh-CN" dirty="0">
                <a:latin typeface="微软雅黑" panose="020B0503020204020204" pitchFamily="34" charset="-122"/>
                <a:ea typeface="微软雅黑" panose="020B0503020204020204" pitchFamily="34" charset="-122"/>
              </a:rPr>
              <a:t>PRP</a:t>
            </a:r>
            <a:r>
              <a:rPr lang="zh-CN" altLang="en-US" dirty="0">
                <a:latin typeface="微软雅黑" panose="020B0503020204020204" pitchFamily="34" charset="-122"/>
                <a:ea typeface="微软雅黑" panose="020B0503020204020204" pitchFamily="34" charset="-122"/>
              </a:rPr>
              <a:t>（</a:t>
            </a:r>
            <a:r>
              <a:rPr lang="zh-CN" altLang="en-US" b="0" i="0" dirty="0">
                <a:solidFill>
                  <a:srgbClr val="374151"/>
                </a:solidFill>
                <a:effectLst/>
                <a:latin typeface="Söhne"/>
              </a:rPr>
              <a:t>心理不应期</a:t>
            </a:r>
            <a:r>
              <a:rPr lang="zh-CN" altLang="en-US" dirty="0">
                <a:latin typeface="微软雅黑" panose="020B0503020204020204" pitchFamily="34" charset="-122"/>
                <a:ea typeface="微软雅黑" panose="020B0503020204020204" pitchFamily="34" charset="-122"/>
              </a:rPr>
              <a:t>）中的刺激起始异步</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，这是多任务处理的最基本形式</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是两个选择反应任务的刺激呈现之间的时间延迟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）驾驶中的多任务信息通常以多模式形式呈现：通过视觉（例如，查看地图或导航系统的显示器）或听觉模式（例如，收听来自手机或警告系统的信息）。</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）涵盖了多任务处理中的感知、认知和运动处理。</a:t>
            </a:r>
          </a:p>
        </p:txBody>
      </p:sp>
      <p:sp>
        <p:nvSpPr>
          <p:cNvPr id="4" name="文本框 3">
            <a:extLst>
              <a:ext uri="{FF2B5EF4-FFF2-40B4-BE49-F238E27FC236}">
                <a16:creationId xmlns:a16="http://schemas.microsoft.com/office/drawing/2014/main" id="{CCC786B1-0D1C-A863-CA87-C4E474C697DD}"/>
              </a:ext>
            </a:extLst>
          </p:cNvPr>
          <p:cNvSpPr txBox="1"/>
          <p:nvPr/>
        </p:nvSpPr>
        <p:spPr>
          <a:xfrm>
            <a:off x="1828210" y="1245251"/>
            <a:ext cx="4637904" cy="369332"/>
          </a:xfrm>
          <a:prstGeom prst="rect">
            <a:avLst/>
          </a:prstGeom>
          <a:noFill/>
        </p:spPr>
        <p:txBody>
          <a:bodyPr wrap="square">
            <a:spAutoFit/>
          </a:bodyPr>
          <a:lstStyle/>
          <a:p>
            <a:r>
              <a:rPr lang="zh-CN" altLang="en-US" b="0" i="0" dirty="0">
                <a:solidFill>
                  <a:srgbClr val="1D2129"/>
                </a:solidFill>
                <a:effectLst/>
                <a:latin typeface="PingFangSC-Regular"/>
              </a:rPr>
              <a:t>多任务驾驶的几个重要特征</a:t>
            </a:r>
            <a:r>
              <a:rPr lang="en-US" altLang="zh-CN" b="0" i="0" dirty="0">
                <a:solidFill>
                  <a:srgbClr val="1D2129"/>
                </a:solidFill>
                <a:effectLst/>
                <a:latin typeface="PingFangSC-Regular"/>
              </a:rPr>
              <a:t>:</a:t>
            </a:r>
            <a:endParaRPr lang="zh-CN" altLang="en-US" dirty="0"/>
          </a:p>
        </p:txBody>
      </p:sp>
    </p:spTree>
    <p:extLst>
      <p:ext uri="{BB962C8B-B14F-4D97-AF65-F5344CB8AC3E}">
        <p14:creationId xmlns:p14="http://schemas.microsoft.com/office/powerpoint/2010/main" val="55353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558733"/>
            <a:ext cx="9162661" cy="1989327"/>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为了对驾驶员的信息量和表现进行建模，对模型的输入进行了修改</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）具有两个曲率级别（半径为</a:t>
            </a:r>
            <a:r>
              <a:rPr lang="en-US" altLang="zh-CN" dirty="0">
                <a:latin typeface="微软雅黑" panose="020B0503020204020204" pitchFamily="34" charset="-122"/>
                <a:ea typeface="微软雅黑" panose="020B0503020204020204" pitchFamily="34" charset="-122"/>
              </a:rPr>
              <a:t>250</a:t>
            </a:r>
            <a:r>
              <a:rPr lang="zh-CN" altLang="en-US" dirty="0">
                <a:latin typeface="微软雅黑" panose="020B0503020204020204" pitchFamily="34" charset="-122"/>
                <a:ea typeface="微软雅黑" panose="020B0503020204020204" pitchFamily="34" charset="-122"/>
              </a:rPr>
              <a:t>米的曲线和直线）的道路；</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）行驶速度（</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为了对次要任务进行建模，向模型添加了新的输入，以基于次要任务的到达间隔（即消息延迟时间）来表示次要任务的刺激。</a:t>
            </a:r>
          </a:p>
        </p:txBody>
      </p:sp>
      <p:sp>
        <p:nvSpPr>
          <p:cNvPr id="4" name="文本框 3">
            <a:extLst>
              <a:ext uri="{FF2B5EF4-FFF2-40B4-BE49-F238E27FC236}">
                <a16:creationId xmlns:a16="http://schemas.microsoft.com/office/drawing/2014/main" id="{CCC786B1-0D1C-A863-CA87-C4E474C697DD}"/>
              </a:ext>
            </a:extLst>
          </p:cNvPr>
          <p:cNvSpPr txBox="1"/>
          <p:nvPr/>
        </p:nvSpPr>
        <p:spPr>
          <a:xfrm>
            <a:off x="1828209" y="1245251"/>
            <a:ext cx="5589627" cy="369332"/>
          </a:xfrm>
          <a:prstGeom prst="rect">
            <a:avLst/>
          </a:prstGeom>
          <a:noFill/>
        </p:spPr>
        <p:txBody>
          <a:bodyPr wrap="square">
            <a:spAutoFit/>
          </a:bodyPr>
          <a:lstStyle/>
          <a:p>
            <a:r>
              <a:rPr lang="zh-CN" altLang="en-US" b="0" i="0" dirty="0">
                <a:solidFill>
                  <a:srgbClr val="1D2129"/>
                </a:solidFill>
                <a:effectLst/>
                <a:latin typeface="PingFangSC-Regular"/>
              </a:rPr>
              <a:t>基于</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的多任务驾驶仿真：使用</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的仿真</a:t>
            </a:r>
            <a:endParaRPr lang="zh-CN" altLang="en-US" dirty="0"/>
          </a:p>
        </p:txBody>
      </p:sp>
    </p:spTree>
    <p:extLst>
      <p:ext uri="{BB962C8B-B14F-4D97-AF65-F5344CB8AC3E}">
        <p14:creationId xmlns:p14="http://schemas.microsoft.com/office/powerpoint/2010/main" val="126904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2089" y="1780195"/>
            <a:ext cx="4778927" cy="3165031"/>
          </a:xfrm>
          <a:prstGeom prst="rect">
            <a:avLst/>
          </a:prstGeom>
        </p:spPr>
      </p:pic>
      <p:sp>
        <p:nvSpPr>
          <p:cNvPr id="4" name="文本框 3">
            <a:extLst>
              <a:ext uri="{FF2B5EF4-FFF2-40B4-BE49-F238E27FC236}">
                <a16:creationId xmlns:a16="http://schemas.microsoft.com/office/drawing/2014/main" id="{FCB26121-77D2-8944-1B7D-001B104A553A}"/>
              </a:ext>
            </a:extLst>
          </p:cNvPr>
          <p:cNvSpPr txBox="1"/>
          <p:nvPr/>
        </p:nvSpPr>
        <p:spPr>
          <a:xfrm>
            <a:off x="4563151" y="5410224"/>
            <a:ext cx="4136802" cy="369332"/>
          </a:xfrm>
          <a:prstGeom prst="rect">
            <a:avLst/>
          </a:prstGeom>
          <a:noFill/>
        </p:spPr>
        <p:txBody>
          <a:bodyPr wrap="square">
            <a:spAutoFit/>
          </a:bodyPr>
          <a:lstStyle/>
          <a:p>
            <a:r>
              <a:rPr lang="zh-CN" altLang="en-US" b="0" i="0" dirty="0">
                <a:solidFill>
                  <a:srgbClr val="1D2129"/>
                </a:solidFill>
                <a:effectLst/>
                <a:latin typeface="PingFangSC-Regular"/>
              </a:rPr>
              <a:t>在</a:t>
            </a:r>
            <a:r>
              <a:rPr lang="en-US" altLang="zh-CN" b="0" i="0" dirty="0" err="1">
                <a:solidFill>
                  <a:srgbClr val="1D2129"/>
                </a:solidFill>
                <a:effectLst/>
                <a:latin typeface="PingFangSC-Regular"/>
              </a:rPr>
              <a:t>Promodel</a:t>
            </a:r>
            <a:r>
              <a:rPr lang="zh-CN" altLang="en-US" b="0" i="0" dirty="0">
                <a:solidFill>
                  <a:srgbClr val="1D2129"/>
                </a:solidFill>
                <a:effectLst/>
                <a:latin typeface="PingFangSC-Regular"/>
              </a:rPr>
              <a:t>模拟环境中多任务驾驶模拟</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82319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文本框 2">
            <a:extLst>
              <a:ext uri="{FF2B5EF4-FFF2-40B4-BE49-F238E27FC236}">
                <a16:creationId xmlns:a16="http://schemas.microsoft.com/office/drawing/2014/main" id="{005C371D-3A3B-14B9-C2D5-1322EF155397}"/>
              </a:ext>
            </a:extLst>
          </p:cNvPr>
          <p:cNvSpPr txBox="1"/>
          <p:nvPr/>
        </p:nvSpPr>
        <p:spPr>
          <a:xfrm>
            <a:off x="1809549" y="1264685"/>
            <a:ext cx="1120264" cy="369332"/>
          </a:xfrm>
          <a:prstGeom prst="rect">
            <a:avLst/>
          </a:prstGeom>
          <a:noFill/>
        </p:spPr>
        <p:txBody>
          <a:bodyPr wrap="square">
            <a:spAutoFit/>
          </a:bodyPr>
          <a:lstStyle/>
          <a:p>
            <a:r>
              <a:rPr lang="zh-CN" altLang="en-US" b="0" i="0" dirty="0">
                <a:solidFill>
                  <a:srgbClr val="1D2129"/>
                </a:solidFill>
                <a:effectLst/>
                <a:latin typeface="PingFangSC-Regular"/>
              </a:rPr>
              <a:t>仿真结果</a:t>
            </a:r>
            <a:endParaRPr lang="zh-CN" altLang="en-US" dirty="0"/>
          </a:p>
        </p:txBody>
      </p:sp>
      <p:pic>
        <p:nvPicPr>
          <p:cNvPr id="5" name="图片 4">
            <a:extLst>
              <a:ext uri="{FF2B5EF4-FFF2-40B4-BE49-F238E27FC236}">
                <a16:creationId xmlns:a16="http://schemas.microsoft.com/office/drawing/2014/main" id="{813A8D7F-2893-E3EB-328A-3E854F31AEE4}"/>
              </a:ext>
            </a:extLst>
          </p:cNvPr>
          <p:cNvPicPr>
            <a:picLocks noChangeAspect="1"/>
          </p:cNvPicPr>
          <p:nvPr/>
        </p:nvPicPr>
        <p:blipFill>
          <a:blip r:embed="rId3"/>
          <a:stretch>
            <a:fillRect/>
          </a:stretch>
        </p:blipFill>
        <p:spPr>
          <a:xfrm>
            <a:off x="2723949" y="2362792"/>
            <a:ext cx="3657917" cy="2430991"/>
          </a:xfrm>
          <a:prstGeom prst="rect">
            <a:avLst/>
          </a:prstGeom>
        </p:spPr>
      </p:pic>
      <p:pic>
        <p:nvPicPr>
          <p:cNvPr id="7" name="图片 6">
            <a:extLst>
              <a:ext uri="{FF2B5EF4-FFF2-40B4-BE49-F238E27FC236}">
                <a16:creationId xmlns:a16="http://schemas.microsoft.com/office/drawing/2014/main" id="{DA9F947F-CED7-1FED-A5AE-6389A0B11B07}"/>
              </a:ext>
            </a:extLst>
          </p:cNvPr>
          <p:cNvPicPr>
            <a:picLocks noChangeAspect="1"/>
          </p:cNvPicPr>
          <p:nvPr/>
        </p:nvPicPr>
        <p:blipFill>
          <a:blip r:embed="rId4"/>
          <a:stretch>
            <a:fillRect/>
          </a:stretch>
        </p:blipFill>
        <p:spPr>
          <a:xfrm>
            <a:off x="6381866" y="2218000"/>
            <a:ext cx="4115157" cy="2575783"/>
          </a:xfrm>
          <a:prstGeom prst="rect">
            <a:avLst/>
          </a:prstGeom>
        </p:spPr>
      </p:pic>
      <p:sp>
        <p:nvSpPr>
          <p:cNvPr id="8" name="文本框 7">
            <a:extLst>
              <a:ext uri="{FF2B5EF4-FFF2-40B4-BE49-F238E27FC236}">
                <a16:creationId xmlns:a16="http://schemas.microsoft.com/office/drawing/2014/main" id="{0A164DA9-4943-C8BD-0A7E-E24CA016AB6A}"/>
              </a:ext>
            </a:extLst>
          </p:cNvPr>
          <p:cNvSpPr txBox="1"/>
          <p:nvPr/>
        </p:nvSpPr>
        <p:spPr>
          <a:xfrm>
            <a:off x="2720609" y="1732199"/>
            <a:ext cx="1521480"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年轻司机组：</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1EC5A5F1-E7D8-ABA3-3C5A-1DC371DF1C45}"/>
                  </a:ext>
                </a:extLst>
              </p:cNvPr>
              <p:cNvSpPr txBox="1"/>
              <p:nvPr/>
            </p:nvSpPr>
            <p:spPr>
              <a:xfrm>
                <a:off x="2720609" y="4938575"/>
                <a:ext cx="8242860" cy="1222258"/>
              </a:xfrm>
              <a:prstGeom prst="rect">
                <a:avLst/>
              </a:prstGeom>
              <a:noFill/>
            </p:spPr>
            <p:txBody>
              <a:bodyPr wrap="square">
                <a:spAutoFit/>
              </a:bodyPr>
              <a:lstStyle/>
              <a:p>
                <a:r>
                  <a:rPr lang="zh-CN" altLang="en-US" b="0" i="0" dirty="0">
                    <a:solidFill>
                      <a:srgbClr val="1D2129"/>
                    </a:solidFill>
                    <a:effectLst/>
                    <a:latin typeface="PingFangSC-Regular"/>
                  </a:rPr>
                  <a:t>左图为使用</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模拟整体信息量</a:t>
                </a:r>
                <a:endParaRPr lang="en-US" altLang="zh-CN" dirty="0">
                  <a:solidFill>
                    <a:srgbClr val="1D2129"/>
                  </a:solidFill>
                  <a:latin typeface="PingFangSC-Regular"/>
                </a:endParaRPr>
              </a:p>
              <a:p>
                <a:r>
                  <a:rPr lang="zh-CN" altLang="en-US" dirty="0">
                    <a:solidFill>
                      <a:srgbClr val="1D2129"/>
                    </a:solidFill>
                    <a:latin typeface="PingFangSC-Regular"/>
                  </a:rPr>
                  <a:t>右图为模拟整体信息增量（</a:t>
                </a:r>
                <a14:m>
                  <m:oMath xmlns:m="http://schemas.openxmlformats.org/officeDocument/2006/math">
                    <m:sSub>
                      <m:sSubPr>
                        <m:ctrlPr>
                          <a:rPr lang="en-US" altLang="zh-CN" i="1" smtClean="0">
                            <a:solidFill>
                              <a:srgbClr val="1D2129"/>
                            </a:solidFill>
                            <a:latin typeface="Cambria Math" panose="02040503050406030204" pitchFamily="18" charset="0"/>
                          </a:rPr>
                        </m:ctrlPr>
                      </m:sSubPr>
                      <m:e>
                        <m:r>
                          <a:rPr lang="en-US" altLang="zh-CN" b="0" i="1" smtClean="0">
                            <a:solidFill>
                              <a:srgbClr val="1D2129"/>
                            </a:solidFill>
                            <a:latin typeface="Cambria Math" panose="02040503050406030204" pitchFamily="18" charset="0"/>
                          </a:rPr>
                          <m:t>𝑊𝑜𝑟𝑘𝑙𝑜𝑎𝑑</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sub>
                    </m:sSub>
                    <m:r>
                      <a:rPr lang="en-US" altLang="zh-CN" b="0" i="1" smtClean="0">
                        <a:solidFill>
                          <a:srgbClr val="1D2129"/>
                        </a:solidFill>
                        <a:latin typeface="Cambria Math" panose="02040503050406030204" pitchFamily="18" charset="0"/>
                      </a:rPr>
                      <m:t>−</m:t>
                    </m:r>
                    <m:sSub>
                      <m:sSubPr>
                        <m:ctrlPr>
                          <a:rPr lang="en-US" altLang="zh-CN" b="0" i="1" smtClean="0">
                            <a:solidFill>
                              <a:srgbClr val="1D2129"/>
                            </a:solidFill>
                            <a:latin typeface="Cambria Math" panose="02040503050406030204" pitchFamily="18" charset="0"/>
                          </a:rPr>
                        </m:ctrlPr>
                      </m:sSubPr>
                      <m:e>
                        <m:r>
                          <a:rPr lang="en-US" altLang="zh-CN" b="0" i="1" smtClean="0">
                            <a:solidFill>
                              <a:srgbClr val="1D2129"/>
                            </a:solidFill>
                            <a:latin typeface="Cambria Math" panose="02040503050406030204" pitchFamily="18" charset="0"/>
                          </a:rPr>
                          <m:t>𝑊𝑜𝑟𝑘𝑙𝑜𝑎𝑑</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r>
                          <a:rPr lang="en-US" altLang="zh-CN" b="0" i="1" smtClean="0">
                            <a:solidFill>
                              <a:srgbClr val="1D2129"/>
                            </a:solidFill>
                            <a:latin typeface="Cambria Math" panose="02040503050406030204" pitchFamily="18" charset="0"/>
                          </a:rPr>
                          <m:t>−1</m:t>
                        </m:r>
                      </m:sub>
                    </m:sSub>
                  </m:oMath>
                </a14:m>
                <a:r>
                  <a:rPr lang="zh-CN" altLang="en-US" dirty="0">
                    <a:solidFill>
                      <a:srgbClr val="1D2129"/>
                    </a:solidFill>
                    <a:latin typeface="PingFangSC-Regular"/>
                  </a:rPr>
                  <a:t>）</a:t>
                </a:r>
                <a:endParaRPr lang="en-US" altLang="zh-CN" dirty="0">
                  <a:solidFill>
                    <a:srgbClr val="1D2129"/>
                  </a:solidFill>
                  <a:latin typeface="PingFangSC-Regular"/>
                </a:endParaRPr>
              </a:p>
              <a:p>
                <a:r>
                  <a:rPr lang="en-US" altLang="zh-CN" dirty="0"/>
                  <a:t>delay1 = 3; delay2 = 5, delay3 = 10, delay4 = 15, delay5 = 20, and delay6 = 30</a:t>
                </a:r>
              </a:p>
              <a:p>
                <a:r>
                  <a:rPr lang="zh-CN" altLang="en-US" b="0" i="0" dirty="0">
                    <a:solidFill>
                      <a:srgbClr val="1D2129"/>
                    </a:solidFill>
                    <a:effectLst/>
                    <a:latin typeface="PingFangSC-Regular"/>
                  </a:rPr>
                  <a:t>表示延迟时间增加时主观信息量的变化。</a:t>
                </a:r>
                <a:endParaRPr lang="zh-CN" altLang="en-US" dirty="0"/>
              </a:p>
            </p:txBody>
          </p:sp>
        </mc:Choice>
        <mc:Fallback>
          <p:sp>
            <p:nvSpPr>
              <p:cNvPr id="10" name="文本框 9">
                <a:extLst>
                  <a:ext uri="{FF2B5EF4-FFF2-40B4-BE49-F238E27FC236}">
                    <a16:creationId xmlns:a16="http://schemas.microsoft.com/office/drawing/2014/main" id="{1EC5A5F1-E7D8-ABA3-3C5A-1DC371DF1C45}"/>
                  </a:ext>
                </a:extLst>
              </p:cNvPr>
              <p:cNvSpPr txBox="1">
                <a:spLocks noRot="1" noChangeAspect="1" noMove="1" noResize="1" noEditPoints="1" noAdjustHandles="1" noChangeArrowheads="1" noChangeShapeType="1" noTextEdit="1"/>
              </p:cNvSpPr>
              <p:nvPr/>
            </p:nvSpPr>
            <p:spPr>
              <a:xfrm>
                <a:off x="2720609" y="4938575"/>
                <a:ext cx="8242860" cy="1222258"/>
              </a:xfrm>
              <a:prstGeom prst="rect">
                <a:avLst/>
              </a:prstGeom>
              <a:blipFill>
                <a:blip r:embed="rId5"/>
                <a:stretch>
                  <a:fillRect l="-592" t="-2985" b="-6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221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文本框 2">
            <a:extLst>
              <a:ext uri="{FF2B5EF4-FFF2-40B4-BE49-F238E27FC236}">
                <a16:creationId xmlns:a16="http://schemas.microsoft.com/office/drawing/2014/main" id="{005C371D-3A3B-14B9-C2D5-1322EF155397}"/>
              </a:ext>
            </a:extLst>
          </p:cNvPr>
          <p:cNvSpPr txBox="1"/>
          <p:nvPr/>
        </p:nvSpPr>
        <p:spPr>
          <a:xfrm>
            <a:off x="1809549" y="1264685"/>
            <a:ext cx="1120264" cy="369332"/>
          </a:xfrm>
          <a:prstGeom prst="rect">
            <a:avLst/>
          </a:prstGeom>
          <a:noFill/>
        </p:spPr>
        <p:txBody>
          <a:bodyPr wrap="square">
            <a:spAutoFit/>
          </a:bodyPr>
          <a:lstStyle/>
          <a:p>
            <a:r>
              <a:rPr lang="zh-CN" altLang="en-US" b="0" i="0" dirty="0">
                <a:solidFill>
                  <a:srgbClr val="1D2129"/>
                </a:solidFill>
                <a:effectLst/>
                <a:latin typeface="PingFangSC-Regular"/>
              </a:rPr>
              <a:t>仿真结果</a:t>
            </a:r>
            <a:endParaRPr lang="zh-CN" altLang="en-US" dirty="0"/>
          </a:p>
        </p:txBody>
      </p:sp>
      <p:pic>
        <p:nvPicPr>
          <p:cNvPr id="5" name="图片 4">
            <a:extLst>
              <a:ext uri="{FF2B5EF4-FFF2-40B4-BE49-F238E27FC236}">
                <a16:creationId xmlns:a16="http://schemas.microsoft.com/office/drawing/2014/main" id="{813A8D7F-2893-E3EB-328A-3E854F31AE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3949" y="2110895"/>
            <a:ext cx="3657917" cy="2430942"/>
          </a:xfrm>
          <a:prstGeom prst="rect">
            <a:avLst/>
          </a:prstGeom>
        </p:spPr>
      </p:pic>
      <p:pic>
        <p:nvPicPr>
          <p:cNvPr id="7" name="图片 6">
            <a:extLst>
              <a:ext uri="{FF2B5EF4-FFF2-40B4-BE49-F238E27FC236}">
                <a16:creationId xmlns:a16="http://schemas.microsoft.com/office/drawing/2014/main" id="{DA9F947F-CED7-1FED-A5AE-6389A0B11B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81866" y="2056993"/>
            <a:ext cx="4115157" cy="239395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A164DA9-4943-C8BD-0A7E-E24CA016AB6A}"/>
                  </a:ext>
                </a:extLst>
              </p:cNvPr>
              <p:cNvSpPr txBox="1"/>
              <p:nvPr/>
            </p:nvSpPr>
            <p:spPr>
              <a:xfrm>
                <a:off x="3722322" y="4625834"/>
                <a:ext cx="6121473" cy="868764"/>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左图为使用</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模拟车道位置</a:t>
                </a:r>
                <a:r>
                  <a:rPr lang="en-US" altLang="zh-CN" dirty="0">
                    <a:latin typeface="微软雅黑" panose="020B0503020204020204" pitchFamily="34" charset="-122"/>
                    <a:ea typeface="微软雅黑" panose="020B0503020204020204" pitchFamily="34" charset="-122"/>
                  </a:rPr>
                  <a:t>SD</a:t>
                </a:r>
              </a:p>
              <a:p>
                <a:pPr defTabSz="683895">
                  <a:lnSpc>
                    <a:spcPct val="140000"/>
                  </a:lnSpc>
                </a:pPr>
                <a:r>
                  <a:rPr lang="zh-CN" altLang="en-US" dirty="0">
                    <a:latin typeface="微软雅黑" panose="020B0503020204020204" pitchFamily="34" charset="-122"/>
                    <a:ea typeface="微软雅黑" panose="020B0503020204020204" pitchFamily="34" charset="-122"/>
                  </a:rPr>
                  <a:t>右图为车道位置的模拟增量</a:t>
                </a:r>
                <a:r>
                  <a:rPr lang="en-US" altLang="zh-CN" dirty="0">
                    <a:latin typeface="微软雅黑" panose="020B0503020204020204" pitchFamily="34" charset="-122"/>
                    <a:ea typeface="微软雅黑" panose="020B0503020204020204" pitchFamily="34" charset="-122"/>
                  </a:rPr>
                  <a:t>SD</a:t>
                </a:r>
                <a:r>
                  <a:rPr lang="zh-CN" altLang="en-US" dirty="0">
                    <a:latin typeface="微软雅黑" panose="020B0503020204020204" pitchFamily="34" charset="-122"/>
                    <a:ea typeface="微软雅黑" panose="020B0503020204020204" pitchFamily="34" charset="-122"/>
                  </a:rPr>
                  <a:t>（</a:t>
                </a:r>
                <a:r>
                  <a:rPr lang="en-US" altLang="zh-CN" dirty="0">
                    <a:solidFill>
                      <a:srgbClr val="1D2129"/>
                    </a:solidFill>
                  </a:rPr>
                  <a:t> </a:t>
                </a:r>
                <a14:m>
                  <m:oMath xmlns:m="http://schemas.openxmlformats.org/officeDocument/2006/math">
                    <m:sSub>
                      <m:sSubPr>
                        <m:ctrlPr>
                          <a:rPr lang="en-US" altLang="zh-CN" i="1" smtClean="0">
                            <a:solidFill>
                              <a:srgbClr val="1D2129"/>
                            </a:solidFill>
                            <a:latin typeface="Cambria Math" panose="02040503050406030204" pitchFamily="18" charset="0"/>
                          </a:rPr>
                        </m:ctrlPr>
                      </m:sSubPr>
                      <m:e>
                        <m:r>
                          <m:rPr>
                            <m:sty m:val="p"/>
                          </m:rPr>
                          <a:rPr lang="en-US" altLang="zh-CN" i="1">
                            <a:solidFill>
                              <a:srgbClr val="1D2129"/>
                            </a:solidFill>
                            <a:latin typeface="Cambria Math" panose="02040503050406030204" pitchFamily="18" charset="0"/>
                          </a:rPr>
                          <m:t>SD</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sub>
                    </m:sSub>
                    <m:r>
                      <a:rPr lang="en-US" altLang="zh-CN" b="0" i="1" smtClean="0">
                        <a:solidFill>
                          <a:srgbClr val="1D2129"/>
                        </a:solidFill>
                        <a:latin typeface="Cambria Math" panose="02040503050406030204" pitchFamily="18" charset="0"/>
                      </a:rPr>
                      <m:t>−</m:t>
                    </m:r>
                    <m:sSub>
                      <m:sSubPr>
                        <m:ctrlPr>
                          <a:rPr lang="en-US" altLang="zh-CN" b="0" i="1" smtClean="0">
                            <a:solidFill>
                              <a:srgbClr val="1D2129"/>
                            </a:solidFill>
                            <a:latin typeface="Cambria Math" panose="02040503050406030204" pitchFamily="18" charset="0"/>
                          </a:rPr>
                        </m:ctrlPr>
                      </m:sSubPr>
                      <m:e>
                        <m:r>
                          <m:rPr>
                            <m:sty m:val="p"/>
                          </m:rPr>
                          <a:rPr lang="en-US" altLang="zh-CN" i="1">
                            <a:solidFill>
                              <a:srgbClr val="1D2129"/>
                            </a:solidFill>
                            <a:latin typeface="Cambria Math" panose="02040503050406030204" pitchFamily="18" charset="0"/>
                          </a:rPr>
                          <m:t>SD</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r>
                          <a:rPr lang="en-US" altLang="zh-CN" b="0" i="1" smtClean="0">
                            <a:solidFill>
                              <a:srgbClr val="1D2129"/>
                            </a:solidFill>
                            <a:latin typeface="Cambria Math" panose="02040503050406030204" pitchFamily="18" charset="0"/>
                          </a:rPr>
                          <m:t>−1</m:t>
                        </m:r>
                      </m:sub>
                    </m:sSub>
                    <m:r>
                      <a:rPr lang="en-US" altLang="zh-CN" b="0" i="1" smtClean="0">
                        <a:solidFill>
                          <a:srgbClr val="1D2129"/>
                        </a:solidFill>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a:t>
                </a:r>
              </a:p>
            </p:txBody>
          </p:sp>
        </mc:Choice>
        <mc:Fallback xmlns="">
          <p:sp>
            <p:nvSpPr>
              <p:cNvPr id="8" name="文本框 7">
                <a:extLst>
                  <a:ext uri="{FF2B5EF4-FFF2-40B4-BE49-F238E27FC236}">
                    <a16:creationId xmlns:a16="http://schemas.microsoft.com/office/drawing/2014/main" id="{0A164DA9-4943-C8BD-0A7E-E24CA016AB6A}"/>
                  </a:ext>
                </a:extLst>
              </p:cNvPr>
              <p:cNvSpPr txBox="1">
                <a:spLocks noRot="1" noChangeAspect="1" noMove="1" noResize="1" noEditPoints="1" noAdjustHandles="1" noChangeArrowheads="1" noChangeShapeType="1" noTextEdit="1"/>
              </p:cNvSpPr>
              <p:nvPr/>
            </p:nvSpPr>
            <p:spPr>
              <a:xfrm>
                <a:off x="3722322" y="4625834"/>
                <a:ext cx="6121473" cy="868764"/>
              </a:xfrm>
              <a:prstGeom prst="rect">
                <a:avLst/>
              </a:prstGeom>
              <a:blipFill>
                <a:blip r:embed="rId5"/>
                <a:stretch>
                  <a:fillRect l="-896" b="-77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751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文本框 2">
            <a:extLst>
              <a:ext uri="{FF2B5EF4-FFF2-40B4-BE49-F238E27FC236}">
                <a16:creationId xmlns:a16="http://schemas.microsoft.com/office/drawing/2014/main" id="{005C371D-3A3B-14B9-C2D5-1322EF155397}"/>
              </a:ext>
            </a:extLst>
          </p:cNvPr>
          <p:cNvSpPr txBox="1"/>
          <p:nvPr/>
        </p:nvSpPr>
        <p:spPr>
          <a:xfrm>
            <a:off x="1809549" y="1264685"/>
            <a:ext cx="1120264" cy="369332"/>
          </a:xfrm>
          <a:prstGeom prst="rect">
            <a:avLst/>
          </a:prstGeom>
          <a:noFill/>
        </p:spPr>
        <p:txBody>
          <a:bodyPr wrap="square">
            <a:spAutoFit/>
          </a:bodyPr>
          <a:lstStyle/>
          <a:p>
            <a:r>
              <a:rPr lang="zh-CN" altLang="en-US" b="0" i="0" dirty="0">
                <a:solidFill>
                  <a:srgbClr val="1D2129"/>
                </a:solidFill>
                <a:effectLst/>
                <a:latin typeface="PingFangSC-Regular"/>
              </a:rPr>
              <a:t>仿真结果</a:t>
            </a:r>
            <a:endParaRPr lang="zh-CN" altLang="en-US" dirty="0"/>
          </a:p>
        </p:txBody>
      </p:sp>
      <p:sp>
        <p:nvSpPr>
          <p:cNvPr id="8" name="文本框 7">
            <a:extLst>
              <a:ext uri="{FF2B5EF4-FFF2-40B4-BE49-F238E27FC236}">
                <a16:creationId xmlns:a16="http://schemas.microsoft.com/office/drawing/2014/main" id="{0A164DA9-4943-C8BD-0A7E-E24CA016AB6A}"/>
              </a:ext>
            </a:extLst>
          </p:cNvPr>
          <p:cNvSpPr txBox="1"/>
          <p:nvPr/>
        </p:nvSpPr>
        <p:spPr>
          <a:xfrm>
            <a:off x="4770793" y="4765798"/>
            <a:ext cx="3837326"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次要任务的模拟平均</a:t>
            </a:r>
            <a:r>
              <a:rPr lang="en-US" altLang="zh-CN" dirty="0">
                <a:latin typeface="微软雅黑" panose="020B0503020204020204" pitchFamily="34" charset="-122"/>
                <a:ea typeface="微软雅黑" panose="020B0503020204020204" pitchFamily="34" charset="-122"/>
              </a:rPr>
              <a:t>RT</a:t>
            </a:r>
            <a:r>
              <a:rPr lang="zh-CN" altLang="en-US" dirty="0">
                <a:latin typeface="微软雅黑" panose="020B0503020204020204" pitchFamily="34" charset="-122"/>
                <a:ea typeface="微软雅黑" panose="020B0503020204020204" pitchFamily="34" charset="-122"/>
              </a:rPr>
              <a:t>（反应时间）</a:t>
            </a:r>
          </a:p>
        </p:txBody>
      </p:sp>
      <p:pic>
        <p:nvPicPr>
          <p:cNvPr id="4" name="图片 3">
            <a:extLst>
              <a:ext uri="{FF2B5EF4-FFF2-40B4-BE49-F238E27FC236}">
                <a16:creationId xmlns:a16="http://schemas.microsoft.com/office/drawing/2014/main" id="{F8B79F84-A0A8-4B4F-DE8F-5D45D4A3A977}"/>
              </a:ext>
            </a:extLst>
          </p:cNvPr>
          <p:cNvPicPr>
            <a:picLocks noChangeAspect="1"/>
          </p:cNvPicPr>
          <p:nvPr/>
        </p:nvPicPr>
        <p:blipFill>
          <a:blip r:embed="rId3"/>
          <a:stretch>
            <a:fillRect/>
          </a:stretch>
        </p:blipFill>
        <p:spPr>
          <a:xfrm>
            <a:off x="4639499" y="2342285"/>
            <a:ext cx="4099915" cy="2248095"/>
          </a:xfrm>
          <a:prstGeom prst="rect">
            <a:avLst/>
          </a:prstGeom>
        </p:spPr>
      </p:pic>
    </p:spTree>
    <p:extLst>
      <p:ext uri="{BB962C8B-B14F-4D97-AF65-F5344CB8AC3E}">
        <p14:creationId xmlns:p14="http://schemas.microsoft.com/office/powerpoint/2010/main" val="33336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文本框 2">
            <a:extLst>
              <a:ext uri="{FF2B5EF4-FFF2-40B4-BE49-F238E27FC236}">
                <a16:creationId xmlns:a16="http://schemas.microsoft.com/office/drawing/2014/main" id="{005C371D-3A3B-14B9-C2D5-1322EF155397}"/>
              </a:ext>
            </a:extLst>
          </p:cNvPr>
          <p:cNvSpPr txBox="1"/>
          <p:nvPr/>
        </p:nvSpPr>
        <p:spPr>
          <a:xfrm>
            <a:off x="1809549" y="1264685"/>
            <a:ext cx="1120264" cy="369332"/>
          </a:xfrm>
          <a:prstGeom prst="rect">
            <a:avLst/>
          </a:prstGeom>
          <a:noFill/>
        </p:spPr>
        <p:txBody>
          <a:bodyPr wrap="square">
            <a:spAutoFit/>
          </a:bodyPr>
          <a:lstStyle/>
          <a:p>
            <a:r>
              <a:rPr lang="zh-CN" altLang="en-US" b="0" i="0" dirty="0">
                <a:solidFill>
                  <a:srgbClr val="1D2129"/>
                </a:solidFill>
                <a:effectLst/>
                <a:latin typeface="PingFangSC-Regular"/>
              </a:rPr>
              <a:t>仿真结果</a:t>
            </a:r>
            <a:endParaRPr lang="zh-CN" altLang="en-US" dirty="0"/>
          </a:p>
        </p:txBody>
      </p:sp>
      <p:pic>
        <p:nvPicPr>
          <p:cNvPr id="5" name="图片 4">
            <a:extLst>
              <a:ext uri="{FF2B5EF4-FFF2-40B4-BE49-F238E27FC236}">
                <a16:creationId xmlns:a16="http://schemas.microsoft.com/office/drawing/2014/main" id="{813A8D7F-2893-E3EB-328A-3E854F31AE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55057" y="2764034"/>
            <a:ext cx="3395701" cy="2430942"/>
          </a:xfrm>
          <a:prstGeom prst="rect">
            <a:avLst/>
          </a:prstGeom>
        </p:spPr>
      </p:pic>
      <p:pic>
        <p:nvPicPr>
          <p:cNvPr id="7" name="图片 6">
            <a:extLst>
              <a:ext uri="{FF2B5EF4-FFF2-40B4-BE49-F238E27FC236}">
                <a16:creationId xmlns:a16="http://schemas.microsoft.com/office/drawing/2014/main" id="{DA9F947F-CED7-1FED-A5AE-6389A0B11B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7941" y="2710132"/>
            <a:ext cx="3683007" cy="2393955"/>
          </a:xfrm>
          <a:prstGeom prst="rect">
            <a:avLst/>
          </a:prstGeom>
        </p:spPr>
      </p:pic>
      <p:sp>
        <p:nvSpPr>
          <p:cNvPr id="2" name="文本框 1">
            <a:extLst>
              <a:ext uri="{FF2B5EF4-FFF2-40B4-BE49-F238E27FC236}">
                <a16:creationId xmlns:a16="http://schemas.microsoft.com/office/drawing/2014/main" id="{37855756-88D3-6F73-312E-B2C8895E6C5C}"/>
              </a:ext>
            </a:extLst>
          </p:cNvPr>
          <p:cNvSpPr txBox="1"/>
          <p:nvPr/>
        </p:nvSpPr>
        <p:spPr>
          <a:xfrm>
            <a:off x="2720609" y="1732199"/>
            <a:ext cx="1521480"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老年司机组：</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0294CBB-E48F-5625-1596-2D7C970423CE}"/>
                  </a:ext>
                </a:extLst>
              </p:cNvPr>
              <p:cNvSpPr txBox="1"/>
              <p:nvPr/>
            </p:nvSpPr>
            <p:spPr>
              <a:xfrm>
                <a:off x="3033226" y="5328457"/>
                <a:ext cx="6997182" cy="668260"/>
              </a:xfrm>
              <a:prstGeom prst="rect">
                <a:avLst/>
              </a:prstGeom>
              <a:noFill/>
            </p:spPr>
            <p:txBody>
              <a:bodyPr wrap="square">
                <a:spAutoFit/>
              </a:bodyPr>
              <a:lstStyle/>
              <a:p>
                <a:r>
                  <a:rPr lang="zh-CN" altLang="en-US" b="0" i="0" dirty="0">
                    <a:solidFill>
                      <a:srgbClr val="1D2129"/>
                    </a:solidFill>
                    <a:effectLst/>
                    <a:latin typeface="PingFangSC-Regular"/>
                  </a:rPr>
                  <a:t>左图为使用</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模拟整体信息量</a:t>
                </a:r>
                <a:endParaRPr lang="en-US" altLang="zh-CN" b="0" i="0" dirty="0">
                  <a:solidFill>
                    <a:srgbClr val="1D2129"/>
                  </a:solidFill>
                  <a:effectLst/>
                  <a:latin typeface="PingFangSC-Regular"/>
                </a:endParaRPr>
              </a:p>
              <a:p>
                <a:r>
                  <a:rPr lang="zh-CN" altLang="en-US" dirty="0">
                    <a:solidFill>
                      <a:srgbClr val="1D2129"/>
                    </a:solidFill>
                    <a:latin typeface="PingFangSC-Regular"/>
                  </a:rPr>
                  <a:t>右图为模拟整体信息增量（</a:t>
                </a:r>
                <a14:m>
                  <m:oMath xmlns:m="http://schemas.openxmlformats.org/officeDocument/2006/math">
                    <m:sSub>
                      <m:sSubPr>
                        <m:ctrlPr>
                          <a:rPr lang="en-US" altLang="zh-CN" i="1" smtClean="0">
                            <a:solidFill>
                              <a:srgbClr val="1D2129"/>
                            </a:solidFill>
                            <a:latin typeface="Cambria Math" panose="02040503050406030204" pitchFamily="18" charset="0"/>
                          </a:rPr>
                        </m:ctrlPr>
                      </m:sSubPr>
                      <m:e>
                        <m:r>
                          <a:rPr lang="en-US" altLang="zh-CN" b="0" i="1" smtClean="0">
                            <a:solidFill>
                              <a:srgbClr val="1D2129"/>
                            </a:solidFill>
                            <a:latin typeface="Cambria Math" panose="02040503050406030204" pitchFamily="18" charset="0"/>
                          </a:rPr>
                          <m:t>𝑊𝑜𝑟𝑘𝑙𝑜𝑎𝑑</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sub>
                    </m:sSub>
                    <m:r>
                      <a:rPr lang="en-US" altLang="zh-CN" b="0" i="1" smtClean="0">
                        <a:solidFill>
                          <a:srgbClr val="1D2129"/>
                        </a:solidFill>
                        <a:latin typeface="Cambria Math" panose="02040503050406030204" pitchFamily="18" charset="0"/>
                      </a:rPr>
                      <m:t>−</m:t>
                    </m:r>
                    <m:sSub>
                      <m:sSubPr>
                        <m:ctrlPr>
                          <a:rPr lang="en-US" altLang="zh-CN" b="0" i="1" smtClean="0">
                            <a:solidFill>
                              <a:srgbClr val="1D2129"/>
                            </a:solidFill>
                            <a:latin typeface="Cambria Math" panose="02040503050406030204" pitchFamily="18" charset="0"/>
                          </a:rPr>
                        </m:ctrlPr>
                      </m:sSubPr>
                      <m:e>
                        <m:r>
                          <a:rPr lang="en-US" altLang="zh-CN" b="0" i="1" smtClean="0">
                            <a:solidFill>
                              <a:srgbClr val="1D2129"/>
                            </a:solidFill>
                            <a:latin typeface="Cambria Math" panose="02040503050406030204" pitchFamily="18" charset="0"/>
                          </a:rPr>
                          <m:t>𝑊𝑜𝑟𝑘𝑙𝑜𝑎𝑑</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r>
                          <a:rPr lang="en-US" altLang="zh-CN" b="0" i="1" smtClean="0">
                            <a:solidFill>
                              <a:srgbClr val="1D2129"/>
                            </a:solidFill>
                            <a:latin typeface="Cambria Math" panose="02040503050406030204" pitchFamily="18" charset="0"/>
                          </a:rPr>
                          <m:t>−1</m:t>
                        </m:r>
                      </m:sub>
                    </m:sSub>
                  </m:oMath>
                </a14:m>
                <a:r>
                  <a:rPr lang="zh-CN" altLang="en-US" dirty="0">
                    <a:solidFill>
                      <a:srgbClr val="1D2129"/>
                    </a:solidFill>
                    <a:latin typeface="PingFangSC-Regular"/>
                  </a:rPr>
                  <a:t>）</a:t>
                </a:r>
                <a:endParaRPr lang="zh-CN" altLang="en-US" dirty="0"/>
              </a:p>
            </p:txBody>
          </p:sp>
        </mc:Choice>
        <mc:Fallback>
          <p:sp>
            <p:nvSpPr>
              <p:cNvPr id="8" name="文本框 7">
                <a:extLst>
                  <a:ext uri="{FF2B5EF4-FFF2-40B4-BE49-F238E27FC236}">
                    <a16:creationId xmlns:a16="http://schemas.microsoft.com/office/drawing/2014/main" id="{30294CBB-E48F-5625-1596-2D7C970423CE}"/>
                  </a:ext>
                </a:extLst>
              </p:cNvPr>
              <p:cNvSpPr txBox="1">
                <a:spLocks noRot="1" noChangeAspect="1" noMove="1" noResize="1" noEditPoints="1" noAdjustHandles="1" noChangeArrowheads="1" noChangeShapeType="1" noTextEdit="1"/>
              </p:cNvSpPr>
              <p:nvPr/>
            </p:nvSpPr>
            <p:spPr>
              <a:xfrm>
                <a:off x="3033226" y="5328457"/>
                <a:ext cx="6997182" cy="668260"/>
              </a:xfrm>
              <a:prstGeom prst="rect">
                <a:avLst/>
              </a:prstGeom>
              <a:blipFill>
                <a:blip r:embed="rId5"/>
                <a:stretch>
                  <a:fillRect l="-785" t="-5455"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620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文本框 2">
            <a:extLst>
              <a:ext uri="{FF2B5EF4-FFF2-40B4-BE49-F238E27FC236}">
                <a16:creationId xmlns:a16="http://schemas.microsoft.com/office/drawing/2014/main" id="{005C371D-3A3B-14B9-C2D5-1322EF155397}"/>
              </a:ext>
            </a:extLst>
          </p:cNvPr>
          <p:cNvSpPr txBox="1"/>
          <p:nvPr/>
        </p:nvSpPr>
        <p:spPr>
          <a:xfrm>
            <a:off x="1809549" y="1264685"/>
            <a:ext cx="1120264" cy="369332"/>
          </a:xfrm>
          <a:prstGeom prst="rect">
            <a:avLst/>
          </a:prstGeom>
          <a:noFill/>
        </p:spPr>
        <p:txBody>
          <a:bodyPr wrap="square">
            <a:spAutoFit/>
          </a:bodyPr>
          <a:lstStyle/>
          <a:p>
            <a:r>
              <a:rPr lang="zh-CN" altLang="en-US" b="0" i="0" dirty="0">
                <a:solidFill>
                  <a:srgbClr val="1D2129"/>
                </a:solidFill>
                <a:effectLst/>
                <a:latin typeface="PingFangSC-Regular"/>
              </a:rPr>
              <a:t>仿真结果</a:t>
            </a:r>
            <a:endParaRPr lang="zh-CN" altLang="en-US" dirty="0"/>
          </a:p>
        </p:txBody>
      </p:sp>
      <p:pic>
        <p:nvPicPr>
          <p:cNvPr id="4" name="图片 3">
            <a:extLst>
              <a:ext uri="{FF2B5EF4-FFF2-40B4-BE49-F238E27FC236}">
                <a16:creationId xmlns:a16="http://schemas.microsoft.com/office/drawing/2014/main" id="{26900BEA-8E66-0E3E-9BBA-58578D7165F6}"/>
              </a:ext>
            </a:extLst>
          </p:cNvPr>
          <p:cNvPicPr>
            <a:picLocks noChangeAspect="1"/>
          </p:cNvPicPr>
          <p:nvPr/>
        </p:nvPicPr>
        <p:blipFill>
          <a:blip r:embed="rId3"/>
          <a:stretch>
            <a:fillRect/>
          </a:stretch>
        </p:blipFill>
        <p:spPr>
          <a:xfrm>
            <a:off x="2756317" y="2106540"/>
            <a:ext cx="3825860" cy="2510499"/>
          </a:xfrm>
          <a:prstGeom prst="rect">
            <a:avLst/>
          </a:prstGeom>
        </p:spPr>
      </p:pic>
      <p:pic>
        <p:nvPicPr>
          <p:cNvPr id="9" name="图片 8">
            <a:extLst>
              <a:ext uri="{FF2B5EF4-FFF2-40B4-BE49-F238E27FC236}">
                <a16:creationId xmlns:a16="http://schemas.microsoft.com/office/drawing/2014/main" id="{B073F83A-1555-1B56-D19A-4C462EB1CB81}"/>
              </a:ext>
            </a:extLst>
          </p:cNvPr>
          <p:cNvPicPr>
            <a:picLocks noChangeAspect="1"/>
          </p:cNvPicPr>
          <p:nvPr/>
        </p:nvPicPr>
        <p:blipFill>
          <a:blip r:embed="rId4"/>
          <a:stretch>
            <a:fillRect/>
          </a:stretch>
        </p:blipFill>
        <p:spPr>
          <a:xfrm>
            <a:off x="6630168" y="2106541"/>
            <a:ext cx="3569916" cy="251049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63E99AA-EB07-4D68-EA51-1D2718C35BD0}"/>
                  </a:ext>
                </a:extLst>
              </p:cNvPr>
              <p:cNvSpPr txBox="1"/>
              <p:nvPr/>
            </p:nvSpPr>
            <p:spPr>
              <a:xfrm>
                <a:off x="3033227" y="4720230"/>
                <a:ext cx="6125546" cy="668260"/>
              </a:xfrm>
              <a:prstGeom prst="rect">
                <a:avLst/>
              </a:prstGeom>
              <a:noFill/>
            </p:spPr>
            <p:txBody>
              <a:bodyPr wrap="square">
                <a:spAutoFit/>
              </a:bodyPr>
              <a:lstStyle/>
              <a:p>
                <a:r>
                  <a:rPr lang="zh-CN" altLang="en-US" b="0" i="0" dirty="0">
                    <a:solidFill>
                      <a:srgbClr val="1D2129"/>
                    </a:solidFill>
                    <a:effectLst/>
                    <a:latin typeface="PingFangSC-Regular"/>
                  </a:rPr>
                  <a:t>左图为使用</a:t>
                </a:r>
                <a:r>
                  <a:rPr lang="en-US" altLang="zh-CN" b="0" i="0" dirty="0">
                    <a:solidFill>
                      <a:srgbClr val="1D2129"/>
                    </a:solidFill>
                    <a:effectLst/>
                    <a:latin typeface="PingFangSC-Regular"/>
                  </a:rPr>
                  <a:t>QN-MHP</a:t>
                </a:r>
                <a:r>
                  <a:rPr lang="zh-CN" altLang="en-US" b="0" i="0" dirty="0">
                    <a:solidFill>
                      <a:srgbClr val="1D2129"/>
                    </a:solidFill>
                    <a:effectLst/>
                    <a:latin typeface="PingFangSC-Regular"/>
                  </a:rPr>
                  <a:t>模拟车道位置</a:t>
                </a:r>
                <a:r>
                  <a:rPr lang="en-US" altLang="zh-CN" b="0" i="0" dirty="0">
                    <a:solidFill>
                      <a:srgbClr val="1D2129"/>
                    </a:solidFill>
                    <a:effectLst/>
                    <a:latin typeface="PingFangSC-Regular"/>
                  </a:rPr>
                  <a:t>SD</a:t>
                </a:r>
              </a:p>
              <a:p>
                <a:r>
                  <a:rPr lang="zh-CN" altLang="en-US" dirty="0">
                    <a:solidFill>
                      <a:srgbClr val="1D2129"/>
                    </a:solidFill>
                    <a:latin typeface="PingFangSC-Regular"/>
                  </a:rPr>
                  <a:t>右图为</a:t>
                </a:r>
                <a:r>
                  <a:rPr lang="zh-CN" altLang="en-US" b="0" i="0" dirty="0">
                    <a:solidFill>
                      <a:srgbClr val="1D2129"/>
                    </a:solidFill>
                    <a:effectLst/>
                    <a:latin typeface="PingFangSC-Regular"/>
                  </a:rPr>
                  <a:t>车道位置的模拟增量</a:t>
                </a:r>
                <a:r>
                  <a:rPr lang="en-US" altLang="zh-CN" b="0" i="0" dirty="0">
                    <a:solidFill>
                      <a:srgbClr val="1D2129"/>
                    </a:solidFill>
                    <a:effectLst/>
                    <a:latin typeface="PingFangSC-Regular"/>
                  </a:rPr>
                  <a:t>SD</a:t>
                </a:r>
                <a:r>
                  <a:rPr lang="zh-CN" altLang="en-US" b="0" i="0" dirty="0">
                    <a:solidFill>
                      <a:srgbClr val="1D2129"/>
                    </a:solidFill>
                    <a:effectLst/>
                    <a:latin typeface="PingFangSC-Regular"/>
                  </a:rPr>
                  <a:t>（</a:t>
                </a:r>
                <a:r>
                  <a:rPr lang="en-US" altLang="zh-CN" dirty="0">
                    <a:solidFill>
                      <a:srgbClr val="1D2129"/>
                    </a:solidFill>
                  </a:rPr>
                  <a:t> </a:t>
                </a:r>
                <a14:m>
                  <m:oMath xmlns:m="http://schemas.openxmlformats.org/officeDocument/2006/math">
                    <m:sSub>
                      <m:sSubPr>
                        <m:ctrlPr>
                          <a:rPr lang="en-US" altLang="zh-CN" i="1" smtClean="0">
                            <a:solidFill>
                              <a:srgbClr val="1D2129"/>
                            </a:solidFill>
                            <a:latin typeface="Cambria Math" panose="02040503050406030204" pitchFamily="18" charset="0"/>
                          </a:rPr>
                        </m:ctrlPr>
                      </m:sSubPr>
                      <m:e>
                        <m:r>
                          <m:rPr>
                            <m:sty m:val="p"/>
                          </m:rPr>
                          <a:rPr lang="en-US" altLang="zh-CN" i="1">
                            <a:solidFill>
                              <a:srgbClr val="1D2129"/>
                            </a:solidFill>
                            <a:latin typeface="Cambria Math" panose="02040503050406030204" pitchFamily="18" charset="0"/>
                          </a:rPr>
                          <m:t>SD</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sub>
                    </m:sSub>
                    <m:r>
                      <a:rPr lang="en-US" altLang="zh-CN" b="0" i="1" smtClean="0">
                        <a:solidFill>
                          <a:srgbClr val="1D2129"/>
                        </a:solidFill>
                        <a:latin typeface="Cambria Math" panose="02040503050406030204" pitchFamily="18" charset="0"/>
                      </a:rPr>
                      <m:t>−</m:t>
                    </m:r>
                    <m:sSub>
                      <m:sSubPr>
                        <m:ctrlPr>
                          <a:rPr lang="en-US" altLang="zh-CN" b="0" i="1" smtClean="0">
                            <a:solidFill>
                              <a:srgbClr val="1D2129"/>
                            </a:solidFill>
                            <a:latin typeface="Cambria Math" panose="02040503050406030204" pitchFamily="18" charset="0"/>
                          </a:rPr>
                        </m:ctrlPr>
                      </m:sSubPr>
                      <m:e>
                        <m:r>
                          <m:rPr>
                            <m:sty m:val="p"/>
                          </m:rPr>
                          <a:rPr lang="en-US" altLang="zh-CN" i="1">
                            <a:solidFill>
                              <a:srgbClr val="1D2129"/>
                            </a:solidFill>
                            <a:latin typeface="Cambria Math" panose="02040503050406030204" pitchFamily="18" charset="0"/>
                          </a:rPr>
                          <m:t>SD</m:t>
                        </m:r>
                      </m:e>
                      <m:sub>
                        <m:r>
                          <a:rPr lang="en-US" altLang="zh-CN" b="0" i="1" smtClean="0">
                            <a:solidFill>
                              <a:srgbClr val="1D2129"/>
                            </a:solidFill>
                            <a:latin typeface="Cambria Math" panose="02040503050406030204" pitchFamily="18" charset="0"/>
                          </a:rPr>
                          <m:t>𝑑𝑒𝑙𝑎𝑦</m:t>
                        </m:r>
                        <m:r>
                          <a:rPr lang="en-US" altLang="zh-CN" b="0" i="1" smtClean="0">
                            <a:solidFill>
                              <a:srgbClr val="1D2129"/>
                            </a:solidFill>
                            <a:latin typeface="Cambria Math" panose="02040503050406030204" pitchFamily="18" charset="0"/>
                          </a:rPr>
                          <m:t> </m:t>
                        </m:r>
                        <m:r>
                          <a:rPr lang="en-US" altLang="zh-CN" b="0" i="1" smtClean="0">
                            <a:solidFill>
                              <a:srgbClr val="1D2129"/>
                            </a:solidFill>
                            <a:latin typeface="Cambria Math" panose="02040503050406030204" pitchFamily="18" charset="0"/>
                          </a:rPr>
                          <m:t>𝑖</m:t>
                        </m:r>
                        <m:r>
                          <a:rPr lang="en-US" altLang="zh-CN" b="0" i="1" smtClean="0">
                            <a:solidFill>
                              <a:srgbClr val="1D2129"/>
                            </a:solidFill>
                            <a:latin typeface="Cambria Math" panose="02040503050406030204" pitchFamily="18" charset="0"/>
                          </a:rPr>
                          <m:t>−1</m:t>
                        </m:r>
                      </m:sub>
                    </m:sSub>
                    <m:r>
                      <a:rPr lang="en-US" altLang="zh-CN" b="0" i="1" smtClean="0">
                        <a:solidFill>
                          <a:srgbClr val="1D2129"/>
                        </a:solidFill>
                        <a:latin typeface="Cambria Math" panose="02040503050406030204" pitchFamily="18" charset="0"/>
                      </a:rPr>
                      <m:t> </m:t>
                    </m:r>
                  </m:oMath>
                </a14:m>
                <a:r>
                  <a:rPr lang="zh-CN" altLang="en-US" b="0" i="0" dirty="0">
                    <a:solidFill>
                      <a:srgbClr val="1D2129"/>
                    </a:solidFill>
                    <a:effectLst/>
                    <a:latin typeface="PingFangSC-Regular"/>
                  </a:rPr>
                  <a:t>）</a:t>
                </a:r>
                <a:endParaRPr lang="zh-CN" altLang="en-US" dirty="0"/>
              </a:p>
            </p:txBody>
          </p:sp>
        </mc:Choice>
        <mc:Fallback xmlns="">
          <p:sp>
            <p:nvSpPr>
              <p:cNvPr id="11" name="文本框 10">
                <a:extLst>
                  <a:ext uri="{FF2B5EF4-FFF2-40B4-BE49-F238E27FC236}">
                    <a16:creationId xmlns:a16="http://schemas.microsoft.com/office/drawing/2014/main" id="{463E99AA-EB07-4D68-EA51-1D2718C35BD0}"/>
                  </a:ext>
                </a:extLst>
              </p:cNvPr>
              <p:cNvSpPr txBox="1">
                <a:spLocks noRot="1" noChangeAspect="1" noMove="1" noResize="1" noEditPoints="1" noAdjustHandles="1" noChangeArrowheads="1" noChangeShapeType="1" noTextEdit="1"/>
              </p:cNvSpPr>
              <p:nvPr/>
            </p:nvSpPr>
            <p:spPr>
              <a:xfrm>
                <a:off x="3033227" y="4720230"/>
                <a:ext cx="6125546" cy="668260"/>
              </a:xfrm>
              <a:prstGeom prst="rect">
                <a:avLst/>
              </a:prstGeom>
              <a:blipFill>
                <a:blip r:embed="rId5"/>
                <a:stretch>
                  <a:fillRect l="-896" t="-5455" b="-10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146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C1C4AA-616B-BF3B-A49F-E7AB8431EE46}"/>
              </a:ext>
            </a:extLst>
          </p:cNvPr>
          <p:cNvPicPr>
            <a:picLocks noChangeAspect="1"/>
          </p:cNvPicPr>
          <p:nvPr/>
        </p:nvPicPr>
        <p:blipFill rotWithShape="1">
          <a:blip r:embed="rId2">
            <a:extLst>
              <a:ext uri="{28A0092B-C50C-407E-A947-70E740481C1C}">
                <a14:useLocalDpi xmlns:a14="http://schemas.microsoft.com/office/drawing/2010/main" val="0"/>
              </a:ext>
            </a:extLst>
          </a:blip>
          <a:srcRect r="1406"/>
          <a:stretch/>
        </p:blipFill>
        <p:spPr>
          <a:xfrm>
            <a:off x="1" y="1465074"/>
            <a:ext cx="8453534" cy="5060760"/>
          </a:xfrm>
          <a:prstGeom prst="rect">
            <a:avLst/>
          </a:prstGeom>
        </p:spPr>
      </p:pic>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237697"/>
            <a:ext cx="3051109" cy="4247317"/>
          </a:xfrm>
          <a:prstGeom prst="rect">
            <a:avLst/>
          </a:prstGeom>
          <a:noFill/>
        </p:spPr>
        <p:txBody>
          <a:bodyPr wrap="square">
            <a:spAutoFit/>
          </a:bodyPr>
          <a:lstStyle/>
          <a:p>
            <a:r>
              <a:rPr lang="zh-CN" altLang="en-US" dirty="0"/>
              <a:t>标题：</a:t>
            </a:r>
            <a:r>
              <a:rPr lang="en-US" altLang="zh-CN" dirty="0"/>
              <a:t>Development of an Adaptive Workload Management System Using the Queueing Network-Model Human Processor (QN-MHP)</a:t>
            </a:r>
          </a:p>
          <a:p>
            <a:r>
              <a:rPr lang="zh-CN" altLang="en-US" dirty="0"/>
              <a:t>使用排队网络模型人类信息处理模型（</a:t>
            </a:r>
            <a:r>
              <a:rPr lang="en-US" altLang="zh-CN" dirty="0"/>
              <a:t>QN-MHP</a:t>
            </a:r>
            <a:r>
              <a:rPr lang="zh-CN" altLang="en-US" dirty="0"/>
              <a:t>）开发自适应工作负载管理系统</a:t>
            </a:r>
            <a:endParaRPr lang="en-US" altLang="zh-CN" dirty="0"/>
          </a:p>
          <a:p>
            <a:endParaRPr lang="en-US" altLang="zh-CN" dirty="0"/>
          </a:p>
          <a:p>
            <a:r>
              <a:rPr lang="zh-CN" altLang="en-US" dirty="0"/>
              <a:t>期刊：</a:t>
            </a:r>
            <a:endParaRPr lang="en-US" altLang="zh-CN" dirty="0"/>
          </a:p>
          <a:p>
            <a:r>
              <a:rPr lang="en-US" altLang="zh-CN" dirty="0"/>
              <a:t>IEEE</a:t>
            </a:r>
          </a:p>
          <a:p>
            <a:endParaRPr lang="en-US" altLang="zh-CN" dirty="0"/>
          </a:p>
          <a:p>
            <a:r>
              <a:rPr lang="zh-CN" altLang="en-US" dirty="0"/>
              <a:t>日期：</a:t>
            </a:r>
            <a:endParaRPr lang="en-US" altLang="zh-CN" dirty="0"/>
          </a:p>
          <a:p>
            <a:r>
              <a:rPr lang="en-US" altLang="zh-CN" dirty="0"/>
              <a:t>2008</a:t>
            </a:r>
            <a:endParaRPr lang="zh-CN" altLang="en-US" dirty="0"/>
          </a:p>
        </p:txBody>
      </p:sp>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578081" y="2434336"/>
                <a:ext cx="4767352" cy="2420471"/>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在使用</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得到模拟信息量和驾驶员性能后，</a:t>
                </a:r>
                <a:r>
                  <a:rPr lang="en-US" altLang="zh-CN" dirty="0">
                    <a:latin typeface="微软雅黑" panose="020B0503020204020204" pitchFamily="34" charset="-122"/>
                    <a:ea typeface="微软雅黑" panose="020B0503020204020204" pitchFamily="34" charset="-122"/>
                  </a:rPr>
                  <a:t>QN-MHP AWMS</a:t>
                </a:r>
                <a:r>
                  <a:rPr lang="zh-CN" altLang="en-US" dirty="0">
                    <a:latin typeface="微软雅黑" panose="020B0503020204020204" pitchFamily="34" charset="-122"/>
                    <a:ea typeface="微软雅黑" panose="020B0503020204020204" pitchFamily="34" charset="-122"/>
                  </a:rPr>
                  <a:t>中</a:t>
                </a:r>
                <a:r>
                  <a:rPr lang="en-US" altLang="zh-CN" dirty="0">
                    <a:latin typeface="微软雅黑" panose="020B0503020204020204" pitchFamily="34" charset="-122"/>
                    <a:ea typeface="微软雅黑" panose="020B0503020204020204" pitchFamily="34" charset="-122"/>
                  </a:rPr>
                  <a:t>MC</a:t>
                </a:r>
                <a:r>
                  <a:rPr lang="zh-CN" altLang="en-US" dirty="0">
                    <a:latin typeface="微软雅黑" panose="020B0503020204020204" pitchFamily="34" charset="-122"/>
                    <a:ea typeface="微软雅黑" panose="020B0503020204020204" pitchFamily="34" charset="-122"/>
                  </a:rPr>
                  <a:t>的函数是利用某些算法确定车载系统中消息之间的最佳延迟时间。一旦知道最佳延迟时间，</a:t>
                </a:r>
                <a:r>
                  <a:rPr lang="en-US" altLang="zh-CN" dirty="0">
                    <a:latin typeface="微软雅黑" panose="020B0503020204020204" pitchFamily="34" charset="-122"/>
                    <a:ea typeface="微软雅黑" panose="020B0503020204020204" pitchFamily="34" charset="-122"/>
                  </a:rPr>
                  <a:t>MC</a:t>
                </a:r>
                <a:r>
                  <a:rPr lang="zh-CN" altLang="en-US" dirty="0">
                    <a:latin typeface="微软雅黑" panose="020B0503020204020204" pitchFamily="34" charset="-122"/>
                    <a:ea typeface="微软雅黑" panose="020B0503020204020204" pitchFamily="34" charset="-122"/>
                  </a:rPr>
                  <a:t>根据不同的驾驶情况调节这些消息的速率。</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𝑀</m:t>
                        </m:r>
                      </m:e>
                      <m:sub>
                        <m:r>
                          <a:rPr lang="en-US" altLang="zh-CN" b="0" i="1" smtClean="0">
                            <a:latin typeface="Cambria Math" panose="02040503050406030204" pitchFamily="18" charset="0"/>
                            <a:ea typeface="微软雅黑" panose="020B0503020204020204" pitchFamily="34" charset="-122"/>
                          </a:rPr>
                          <m:t>𝑊𝐿</m:t>
                        </m:r>
                      </m:sub>
                    </m:sSub>
                  </m:oMath>
                </a14:m>
                <a:r>
                  <a:rPr lang="zh-CN" altLang="en-US" dirty="0">
                    <a:latin typeface="微软雅黑" panose="020B0503020204020204" pitchFamily="34" charset="-122"/>
                    <a:ea typeface="微软雅黑" panose="020B0503020204020204" pitchFamily="34" charset="-122"/>
                  </a:rPr>
                  <a:t>默认值是</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𝑀</m:t>
                        </m:r>
                      </m:e>
                      <m:sub>
                        <m:r>
                          <a:rPr lang="en-US" altLang="zh-CN" b="0" i="1" smtClean="0">
                            <a:latin typeface="Cambria Math" panose="02040503050406030204" pitchFamily="18" charset="0"/>
                            <a:ea typeface="微软雅黑" panose="020B0503020204020204" pitchFamily="34" charset="-122"/>
                          </a:rPr>
                          <m:t>𝑆𝐷</m:t>
                        </m:r>
                      </m:sub>
                    </m:sSub>
                  </m:oMath>
                </a14:m>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𝑀</m:t>
                        </m:r>
                      </m:e>
                      <m:sub>
                        <m:r>
                          <a:rPr lang="en-US" altLang="zh-CN" b="0" i="1" smtClean="0">
                            <a:latin typeface="Cambria Math" panose="02040503050406030204" pitchFamily="18" charset="0"/>
                            <a:ea typeface="微软雅黑" panose="020B0503020204020204" pitchFamily="34" charset="-122"/>
                          </a:rPr>
                          <m:t>𝑆𝑇</m:t>
                        </m:r>
                      </m:sub>
                    </m:sSub>
                  </m:oMath>
                </a14:m>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1s</a:t>
                </a:r>
                <a:endParaRPr lang="zh-CN" altLang="en-US" dirty="0">
                  <a:latin typeface="微软雅黑" panose="020B0503020204020204" pitchFamily="34" charset="-122"/>
                  <a:ea typeface="微软雅黑" panose="020B0503020204020204" pitchFamily="34" charset="-122"/>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578081" y="2434336"/>
                <a:ext cx="4767352" cy="2420471"/>
              </a:xfrm>
              <a:prstGeom prst="rect">
                <a:avLst/>
              </a:prstGeom>
              <a:blipFill>
                <a:blip r:embed="rId3"/>
                <a:stretch>
                  <a:fillRect l="-1023" r="-1151" b="-125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CC786B1-0D1C-A863-CA87-C4E474C697DD}"/>
              </a:ext>
            </a:extLst>
          </p:cNvPr>
          <p:cNvSpPr txBox="1"/>
          <p:nvPr/>
        </p:nvSpPr>
        <p:spPr>
          <a:xfrm>
            <a:off x="1828209" y="1245251"/>
            <a:ext cx="5589627" cy="369332"/>
          </a:xfrm>
          <a:prstGeom prst="rect">
            <a:avLst/>
          </a:prstGeom>
          <a:noFill/>
        </p:spPr>
        <p:txBody>
          <a:bodyPr wrap="square">
            <a:spAutoFit/>
          </a:bodyPr>
          <a:lstStyle/>
          <a:p>
            <a:r>
              <a:rPr lang="en-US" altLang="zh-CN" b="0" i="0" dirty="0">
                <a:solidFill>
                  <a:srgbClr val="1D2129"/>
                </a:solidFill>
                <a:effectLst/>
                <a:latin typeface="PingFangSC-Regular"/>
              </a:rPr>
              <a:t>MC</a:t>
            </a:r>
            <a:r>
              <a:rPr lang="zh-CN" altLang="en-US" b="0" i="0" dirty="0">
                <a:solidFill>
                  <a:srgbClr val="1D2129"/>
                </a:solidFill>
                <a:effectLst/>
                <a:latin typeface="PingFangSC-Regular"/>
              </a:rPr>
              <a:t>中确定最优延迟时间的算法</a:t>
            </a:r>
            <a:endParaRPr lang="zh-CN" altLang="en-US" dirty="0"/>
          </a:p>
        </p:txBody>
      </p:sp>
      <p:sp>
        <p:nvSpPr>
          <p:cNvPr id="5" name="文本框 4">
            <a:extLst>
              <a:ext uri="{FF2B5EF4-FFF2-40B4-BE49-F238E27FC236}">
                <a16:creationId xmlns:a16="http://schemas.microsoft.com/office/drawing/2014/main" id="{4200D23D-85AA-BFF3-B688-D70F1A1EA719}"/>
              </a:ext>
            </a:extLst>
          </p:cNvPr>
          <p:cNvSpPr txBox="1"/>
          <p:nvPr/>
        </p:nvSpPr>
        <p:spPr>
          <a:xfrm>
            <a:off x="2008415" y="5085384"/>
            <a:ext cx="3655267" cy="1477328"/>
          </a:xfrm>
          <a:prstGeom prst="rect">
            <a:avLst/>
          </a:prstGeom>
          <a:noFill/>
        </p:spPr>
        <p:txBody>
          <a:bodyPr wrap="square">
            <a:spAutoFit/>
          </a:bodyPr>
          <a:lstStyle/>
          <a:p>
            <a:r>
              <a:rPr lang="en-US" altLang="zh-CN" b="0" i="0" dirty="0">
                <a:solidFill>
                  <a:srgbClr val="1D2129"/>
                </a:solidFill>
                <a:effectLst/>
                <a:latin typeface="PingFangSC-Regular"/>
              </a:rPr>
              <a:t>MC</a:t>
            </a:r>
            <a:r>
              <a:rPr lang="zh-CN" altLang="en-US" b="0" i="0" dirty="0">
                <a:solidFill>
                  <a:srgbClr val="1D2129"/>
                </a:solidFill>
                <a:effectLst/>
                <a:latin typeface="PingFangSC-Regular"/>
              </a:rPr>
              <a:t>中确定信息量中的最佳延迟时间、车道位置（</a:t>
            </a:r>
            <a:r>
              <a:rPr lang="en-US" altLang="zh-CN" b="0" i="0" dirty="0">
                <a:solidFill>
                  <a:srgbClr val="1D2129"/>
                </a:solidFill>
                <a:effectLst/>
                <a:latin typeface="PingFangSC-Regular"/>
              </a:rPr>
              <a:t>SDLP</a:t>
            </a:r>
            <a:r>
              <a:rPr lang="zh-CN" altLang="en-US" b="0" i="0" dirty="0">
                <a:solidFill>
                  <a:srgbClr val="1D2129"/>
                </a:solidFill>
                <a:effectLst/>
                <a:latin typeface="PingFangSC-Regular"/>
              </a:rPr>
              <a:t>）维度的</a:t>
            </a:r>
            <a:r>
              <a:rPr lang="en-US" altLang="zh-CN" b="0" i="0" dirty="0">
                <a:solidFill>
                  <a:srgbClr val="1D2129"/>
                </a:solidFill>
                <a:effectLst/>
                <a:latin typeface="PingFangSC-Regular"/>
              </a:rPr>
              <a:t>SD</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O </a:t>
            </a:r>
            <a:r>
              <a:rPr lang="en-US" altLang="zh-CN" b="0" i="0" dirty="0" err="1">
                <a:solidFill>
                  <a:srgbClr val="1D2129"/>
                </a:solidFill>
                <a:effectLst/>
                <a:latin typeface="PingFangSC-Regular"/>
              </a:rPr>
              <a:t>DelaySDLP</a:t>
            </a:r>
            <a:r>
              <a:rPr lang="zh-CN" altLang="en-US" b="0" i="0" dirty="0">
                <a:solidFill>
                  <a:srgbClr val="1D2129"/>
                </a:solidFill>
                <a:effectLst/>
                <a:latin typeface="PingFangSC-Regular"/>
              </a:rPr>
              <a:t>）和次要任务（</a:t>
            </a:r>
            <a:r>
              <a:rPr lang="en-US" altLang="zh-CN" b="0" i="0" dirty="0" err="1">
                <a:solidFill>
                  <a:srgbClr val="1D2129"/>
                </a:solidFill>
                <a:effectLst/>
                <a:latin typeface="PingFangSC-Regular"/>
              </a:rPr>
              <a:t>ODelayST</a:t>
            </a:r>
            <a:r>
              <a:rPr lang="zh-CN" altLang="en-US" b="0" i="0" dirty="0">
                <a:solidFill>
                  <a:srgbClr val="1D2129"/>
                </a:solidFill>
                <a:effectLst/>
                <a:latin typeface="PingFangSC-Regular"/>
              </a:rPr>
              <a:t>）维度的反应时间的算法</a:t>
            </a:r>
            <a:endParaRPr lang="zh-CN" altLang="en-US" dirty="0"/>
          </a:p>
        </p:txBody>
      </p:sp>
      <p:pic>
        <p:nvPicPr>
          <p:cNvPr id="7" name="图片 6">
            <a:extLst>
              <a:ext uri="{FF2B5EF4-FFF2-40B4-BE49-F238E27FC236}">
                <a16:creationId xmlns:a16="http://schemas.microsoft.com/office/drawing/2014/main" id="{10837BF2-7BAC-DBD7-1593-CF62F94A530C}"/>
              </a:ext>
            </a:extLst>
          </p:cNvPr>
          <p:cNvPicPr>
            <a:picLocks noChangeAspect="1"/>
          </p:cNvPicPr>
          <p:nvPr/>
        </p:nvPicPr>
        <p:blipFill>
          <a:blip r:embed="rId4"/>
          <a:stretch>
            <a:fillRect/>
          </a:stretch>
        </p:blipFill>
        <p:spPr>
          <a:xfrm>
            <a:off x="2384937" y="1979769"/>
            <a:ext cx="2644263" cy="2717970"/>
          </a:xfrm>
          <a:prstGeom prst="rect">
            <a:avLst/>
          </a:prstGeom>
        </p:spPr>
      </p:pic>
    </p:spTree>
    <p:extLst>
      <p:ext uri="{BB962C8B-B14F-4D97-AF65-F5344CB8AC3E}">
        <p14:creationId xmlns:p14="http://schemas.microsoft.com/office/powerpoint/2010/main" val="248981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2136708" y="1852638"/>
                <a:ext cx="9162661" cy="315272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考虑到三维因素，在特定速度和曲线条件下的最终最优延迟</a:t>
                </a:r>
                <a:r>
                  <a:rPr lang="en-US" altLang="zh-CN" dirty="0" err="1">
                    <a:latin typeface="微软雅黑" panose="020B0503020204020204" pitchFamily="34" charset="-122"/>
                    <a:ea typeface="微软雅黑" panose="020B0503020204020204" pitchFamily="34" charset="-122"/>
                  </a:rPr>
                  <a:t>ODelay</a:t>
                </a:r>
                <a:r>
                  <a:rPr lang="zh-CN" altLang="en-US" dirty="0">
                    <a:latin typeface="微软雅黑" panose="020B0503020204020204" pitchFamily="34" charset="-122"/>
                    <a:ea typeface="微软雅黑" panose="020B0503020204020204" pitchFamily="34" charset="-122"/>
                  </a:rPr>
                  <a:t>可以通过：</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𝑂</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𝐷𝑒𝑙𝑎𝑦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𝑀𝑎𝑥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𝑊𝐿</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𝑂</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𝐷𝑒𝑙𝑎𝑦</m:t>
                          </m:r>
                        </m:e>
                        <m:sub>
                          <m:r>
                            <a:rPr lang="en-US" altLang="zh-CN" b="0" i="1" smtClean="0">
                              <a:latin typeface="Cambria Math" panose="02040503050406030204" pitchFamily="18" charset="0"/>
                              <a:ea typeface="微软雅黑" panose="020B0503020204020204" pitchFamily="34" charset="-122"/>
                            </a:rPr>
                            <m:t>𝑊𝐿</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𝑆𝐷𝐿𝑃</m:t>
                          </m:r>
                        </m:sub>
                      </m:sSub>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𝑂</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𝐷𝑒𝑙𝑎𝑦</m:t>
                          </m:r>
                        </m:e>
                        <m:sub>
                          <m:r>
                            <m:rPr>
                              <m:sty m:val="p"/>
                            </m:rPr>
                            <a:rPr lang="en-US" altLang="zh-CN" i="1">
                              <a:latin typeface="Cambria Math" panose="02040503050406030204" pitchFamily="18" charset="0"/>
                              <a:ea typeface="微软雅黑" panose="020B0503020204020204" pitchFamily="34" charset="-122"/>
                            </a:rPr>
                            <m:t>SDLP</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𝑆𝑇</m:t>
                          </m:r>
                        </m:sub>
                      </m:sSub>
                      <m:r>
                        <a:rPr lang="en-US" altLang="zh-CN" b="0" i="1" smtClean="0">
                          <a:latin typeface="Cambria Math" panose="02040503050406030204" pitchFamily="18" charset="0"/>
                          <a:ea typeface="微软雅黑" panose="020B0503020204020204" pitchFamily="34" charset="-122"/>
                        </a:rPr>
                        <m:t>𝑂</m:t>
                      </m:r>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𝐷𝑒𝑙𝑎𝑦</m:t>
                          </m:r>
                        </m:e>
                        <m:sub>
                          <m:r>
                            <a:rPr lang="en-US" altLang="zh-CN" b="0" i="1" smtClean="0">
                              <a:latin typeface="Cambria Math" panose="02040503050406030204" pitchFamily="18" charset="0"/>
                              <a:ea typeface="微软雅黑" panose="020B0503020204020204" pitchFamily="34" charset="-122"/>
                            </a:rPr>
                            <m:t>𝑆𝑇</m:t>
                          </m:r>
                        </m:sub>
                      </m:sSub>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基于之前的算法和当前信息量的模拟结果，在以下四种驾驶条件下，获得了年轻驾驶员（</a:t>
                </a:r>
                <a:r>
                  <a:rPr lang="en-US" altLang="zh-CN" dirty="0">
                    <a:latin typeface="微软雅黑" panose="020B0503020204020204" pitchFamily="34" charset="-122"/>
                    <a:ea typeface="微软雅黑" panose="020B0503020204020204" pitchFamily="34" charset="-122"/>
                  </a:rPr>
                  <a:t>25-35</a:t>
                </a:r>
                <a:r>
                  <a:rPr lang="zh-CN" altLang="en-US" dirty="0">
                    <a:latin typeface="微软雅黑" panose="020B0503020204020204" pitchFamily="34" charset="-122"/>
                    <a:ea typeface="微软雅黑" panose="020B0503020204020204" pitchFamily="34" charset="-122"/>
                  </a:rPr>
                  <a:t>岁）在信息量维度上的最佳延迟时间：</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秒</a:t>
                </a: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136708" y="1852638"/>
                <a:ext cx="9162661" cy="3152723"/>
              </a:xfrm>
              <a:prstGeom prst="rect">
                <a:avLst/>
              </a:prstGeom>
              <a:blipFill>
                <a:blip r:embed="rId3"/>
                <a:stretch>
                  <a:fillRect l="-599" r="-67" b="-2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77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136708" y="1852638"/>
                <a:ext cx="9162661" cy="3933000"/>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年轻驾驶员（</a:t>
                </a:r>
                <a:r>
                  <a:rPr lang="en-US" altLang="zh-CN" dirty="0">
                    <a:latin typeface="微软雅黑" panose="020B0503020204020204" pitchFamily="34" charset="-122"/>
                    <a:ea typeface="微软雅黑" panose="020B0503020204020204" pitchFamily="34" charset="-122"/>
                  </a:rPr>
                  <a:t>25-35</a:t>
                </a:r>
                <a:r>
                  <a:rPr lang="zh-CN" altLang="en-US" dirty="0">
                    <a:latin typeface="微软雅黑" panose="020B0503020204020204" pitchFamily="34" charset="-122"/>
                    <a:ea typeface="微软雅黑" panose="020B0503020204020204" pitchFamily="34" charset="-122"/>
                  </a:rPr>
                  <a:t>岁）在</a:t>
                </a:r>
                <a:r>
                  <a:rPr lang="en-US" altLang="zh-CN" dirty="0">
                    <a:latin typeface="微软雅黑" panose="020B0503020204020204" pitchFamily="34" charset="-122"/>
                    <a:ea typeface="微软雅黑" panose="020B0503020204020204" pitchFamily="34" charset="-122"/>
                  </a:rPr>
                  <a:t>SDLP</a:t>
                </a:r>
                <a:r>
                  <a:rPr lang="zh-CN" altLang="en-US" dirty="0">
                    <a:latin typeface="微软雅黑" panose="020B0503020204020204" pitchFamily="34" charset="-122"/>
                    <a:ea typeface="微软雅黑" panose="020B0503020204020204" pitchFamily="34" charset="-122"/>
                  </a:rPr>
                  <a:t>（车道位置）维度上的最佳延迟时间：</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次要任务平均</a:t>
                </a:r>
                <a:r>
                  <a:rPr lang="en-US" altLang="zh-CN" b="0" i="0" dirty="0">
                    <a:solidFill>
                      <a:srgbClr val="1D2129"/>
                    </a:solidFill>
                    <a:effectLst/>
                    <a:latin typeface="PingFangSC-Regular"/>
                  </a:rPr>
                  <a:t>RT</a:t>
                </a:r>
                <a:r>
                  <a:rPr lang="zh-CN" altLang="en-US" b="0" i="0" dirty="0">
                    <a:solidFill>
                      <a:srgbClr val="1D2129"/>
                    </a:solidFill>
                    <a:effectLst/>
                    <a:latin typeface="PingFangSC-Regular"/>
                  </a:rPr>
                  <a:t>的最佳延迟时间如下</a:t>
                </a:r>
                <a:r>
                  <a:rPr lang="zh-CN" altLang="en-US" b="0" i="0" dirty="0">
                    <a:solidFill>
                      <a:srgbClr val="1D2129"/>
                    </a:solidFill>
                    <a:effectLst/>
                    <a:latin typeface="微软雅黑" panose="020B0503020204020204" pitchFamily="34" charset="-122"/>
                    <a:ea typeface="微软雅黑" panose="020B0503020204020204" pitchFamily="34" charset="-122"/>
                  </a:rPr>
                  <a:t>：</a:t>
                </a:r>
                <a:endParaRPr lang="en-US" altLang="zh-CN" b="0" i="0" dirty="0">
                  <a:solidFill>
                    <a:srgbClr val="1D2129"/>
                  </a:solidFill>
                  <a:effectLst/>
                  <a:latin typeface="微软雅黑" panose="020B0503020204020204" pitchFamily="34" charset="-122"/>
                  <a:ea typeface="微软雅黑" panose="020B0503020204020204" pitchFamily="34" charset="-122"/>
                </a:endParaRPr>
              </a:p>
              <a:p>
                <a:pPr indent="457200" defTabSz="683895">
                  <a:lnSpc>
                    <a:spcPct val="140000"/>
                  </a:lnSpc>
                </a:pPr>
                <a:r>
                  <a:rPr lang="en-US" altLang="zh-CN" b="0" i="0" dirty="0">
                    <a:solidFill>
                      <a:srgbClr val="1D2129"/>
                    </a:solidFill>
                    <a:effectLst/>
                    <a:latin typeface="PingFangSC-Regular"/>
                  </a:rPr>
                  <a:t>1</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65</a:t>
                </a:r>
                <a:r>
                  <a:rPr lang="zh-CN" altLang="en-US" b="0" i="0" dirty="0">
                    <a:solidFill>
                      <a:srgbClr val="1D2129"/>
                    </a:solidFill>
                    <a:effectLst/>
                    <a:latin typeface="PingFangSC-Regular"/>
                  </a:rPr>
                  <a:t>英里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b="0" i="0" dirty="0">
                    <a:solidFill>
                      <a:srgbClr val="1D2129"/>
                    </a:solidFill>
                    <a:effectLst/>
                    <a:latin typeface="PingFangSC-Regular"/>
                  </a:rPr>
                  <a:t>≥</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秒；</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2</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65</a:t>
                </a:r>
                <a:r>
                  <a:rPr lang="zh-CN" altLang="en-US" b="0" i="0" dirty="0">
                    <a:solidFill>
                      <a:srgbClr val="1D2129"/>
                    </a:solidFill>
                    <a:effectLst/>
                    <a:latin typeface="PingFangSC-Regular"/>
                  </a:rPr>
                  <a:t>英里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b="0" i="0" dirty="0">
                    <a:solidFill>
                      <a:srgbClr val="1D2129"/>
                    </a:solidFill>
                    <a:effectLst/>
                    <a:latin typeface="PingFangSC-Regular"/>
                  </a:rPr>
                  <a:t>≥</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秒；</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3</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45</a:t>
                </a:r>
                <a:r>
                  <a:rPr lang="zh-CN" altLang="en-US" b="0" i="0" dirty="0">
                    <a:solidFill>
                      <a:srgbClr val="1D2129"/>
                    </a:solidFill>
                    <a:effectLst/>
                    <a:latin typeface="PingFangSC-Regular"/>
                  </a:rPr>
                  <a:t>英里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b="0" i="0" dirty="0">
                    <a:solidFill>
                      <a:srgbClr val="1D2129"/>
                    </a:solidFill>
                    <a:effectLst/>
                    <a:latin typeface="PingFangSC-Regular"/>
                  </a:rPr>
                  <a:t>≥</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秒；</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4</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45</a:t>
                </a:r>
                <a:r>
                  <a:rPr lang="zh-CN" altLang="en-US" b="0" i="0" dirty="0">
                    <a:solidFill>
                      <a:srgbClr val="1D2129"/>
                    </a:solidFill>
                    <a:effectLst/>
                    <a:latin typeface="PingFangSC-Regular"/>
                  </a:rPr>
                  <a:t>英里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b="0" i="0" dirty="0">
                    <a:solidFill>
                      <a:srgbClr val="1D2129"/>
                    </a:solidFill>
                    <a:effectLst/>
                    <a:latin typeface="PingFangSC-Regular"/>
                  </a:rPr>
                  <a:t>≥</a:t>
                </a:r>
                <a:r>
                  <a:rPr lang="en-US" altLang="zh-CN" b="0" i="0" dirty="0">
                    <a:solidFill>
                      <a:srgbClr val="1D2129"/>
                    </a:solidFill>
                    <a:effectLst/>
                    <a:latin typeface="PingFangSC-Regular"/>
                  </a:rPr>
                  <a:t>3</a:t>
                </a:r>
                <a:r>
                  <a:rPr lang="zh-CN" altLang="en-US" b="0" i="0" dirty="0">
                    <a:solidFill>
                      <a:srgbClr val="1D2129"/>
                    </a:solidFill>
                    <a:effectLst/>
                    <a:latin typeface="PingFangSC-Regular"/>
                  </a:rPr>
                  <a:t>秒。</a:t>
                </a:r>
                <a:endParaRPr lang="zh-CN" altLang="en-US"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136708" y="1852638"/>
                <a:ext cx="9162661" cy="3933000"/>
              </a:xfrm>
              <a:prstGeom prst="rect">
                <a:avLst/>
              </a:prstGeom>
              <a:blipFill>
                <a:blip r:embed="rId3"/>
                <a:stretch>
                  <a:fillRect b="-15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2108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136706" y="2020589"/>
                <a:ext cx="9162661" cy="825932"/>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基于</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𝑂</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𝐷𝑒𝑙𝑎𝑦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𝑀𝑎𝑥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𝑊𝐿</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𝑂</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𝐷𝑒𝑙𝑎𝑦</m:t>
                        </m:r>
                      </m:e>
                      <m:sub>
                        <m:r>
                          <a:rPr lang="en-US" altLang="zh-CN" b="0" i="1" smtClean="0">
                            <a:latin typeface="Cambria Math" panose="02040503050406030204" pitchFamily="18" charset="0"/>
                            <a:ea typeface="微软雅黑" panose="020B0503020204020204" pitchFamily="34" charset="-122"/>
                          </a:rPr>
                          <m:t>𝑊𝐿</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𝑆𝐷𝐿𝑃</m:t>
                        </m:r>
                      </m:sub>
                    </m:sSub>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𝑂</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𝐷𝑒𝑙𝑎𝑦</m:t>
                        </m:r>
                      </m:e>
                      <m:sub>
                        <m:r>
                          <m:rPr>
                            <m:sty m:val="p"/>
                          </m:rPr>
                          <a:rPr lang="en-US" altLang="zh-CN" i="1">
                            <a:latin typeface="Cambria Math" panose="02040503050406030204" pitchFamily="18" charset="0"/>
                            <a:ea typeface="微软雅黑" panose="020B0503020204020204" pitchFamily="34" charset="-122"/>
                          </a:rPr>
                          <m:t>SDLP</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𝑊</m:t>
                        </m:r>
                      </m:e>
                      <m:sub>
                        <m:r>
                          <a:rPr lang="en-US" altLang="zh-CN" b="0" i="1" smtClean="0">
                            <a:latin typeface="Cambria Math" panose="02040503050406030204" pitchFamily="18" charset="0"/>
                            <a:ea typeface="微软雅黑" panose="020B0503020204020204" pitchFamily="34" charset="-122"/>
                          </a:rPr>
                          <m:t>𝑆𝑇</m:t>
                        </m:r>
                      </m:sub>
                    </m:sSub>
                    <m:r>
                      <a:rPr lang="en-US" altLang="zh-CN" b="0" i="1" smtClean="0">
                        <a:latin typeface="Cambria Math" panose="02040503050406030204" pitchFamily="18" charset="0"/>
                        <a:ea typeface="微软雅黑" panose="020B0503020204020204" pitchFamily="34" charset="-122"/>
                      </a:rPr>
                      <m:t>𝑂</m:t>
                    </m:r>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𝐷𝑒𝑙𝑎𝑦</m:t>
                        </m:r>
                      </m:e>
                      <m:sub>
                        <m:r>
                          <a:rPr lang="en-US" altLang="zh-CN" b="0" i="1" smtClean="0">
                            <a:latin typeface="Cambria Math" panose="02040503050406030204" pitchFamily="18" charset="0"/>
                            <a:ea typeface="微软雅黑" panose="020B0503020204020204" pitchFamily="34" charset="-122"/>
                          </a:rPr>
                          <m:t>𝑆𝑇</m:t>
                        </m:r>
                      </m:sub>
                    </m:sSub>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导出以下方程：</a:t>
                </a:r>
                <a:endParaRPr lang="en-US" altLang="zh-CN"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136706" y="2020589"/>
                <a:ext cx="9162661" cy="825932"/>
              </a:xfrm>
              <a:prstGeom prst="rect">
                <a:avLst/>
              </a:prstGeom>
              <a:blipFill>
                <a:blip r:embed="rId3"/>
                <a:stretch>
                  <a:fillRect b="-1029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4CFE723-A69C-2FF6-AEBC-57358383D014}"/>
              </a:ext>
            </a:extLst>
          </p:cNvPr>
          <p:cNvPicPr>
            <a:picLocks noChangeAspect="1"/>
          </p:cNvPicPr>
          <p:nvPr/>
        </p:nvPicPr>
        <p:blipFill>
          <a:blip r:embed="rId4"/>
          <a:stretch>
            <a:fillRect/>
          </a:stretch>
        </p:blipFill>
        <p:spPr>
          <a:xfrm>
            <a:off x="4449029" y="3066368"/>
            <a:ext cx="4538017" cy="2476119"/>
          </a:xfrm>
          <a:prstGeom prst="rect">
            <a:avLst/>
          </a:prstGeom>
        </p:spPr>
      </p:pic>
    </p:spTree>
    <p:extLst>
      <p:ext uri="{BB962C8B-B14F-4D97-AF65-F5344CB8AC3E}">
        <p14:creationId xmlns:p14="http://schemas.microsoft.com/office/powerpoint/2010/main" val="287606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2136708" y="1852638"/>
                <a:ext cx="9162661" cy="3540521"/>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因此，当年轻驾驶员执行次要任务时，可以得出以下关于四种驾驶条件下的最佳延迟的建议：</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AWMS</a:t>
                </a:r>
                <a:r>
                  <a:rPr lang="zh-CN" altLang="en-US" dirty="0">
                    <a:latin typeface="微软雅黑" panose="020B0503020204020204" pitchFamily="34" charset="-122"/>
                    <a:ea typeface="微软雅黑" panose="020B0503020204020204" pitchFamily="34" charset="-122"/>
                  </a:rPr>
                  <a:t>中，向驾驶员呈现的消息速率可以遵循给出的最终建议列表，以减少驾驶员的总体信息量，提高驾驶性能和次要任务的性能。当次要任务的属性或驾驶条件发生变化时，可以使用相同的模拟模型来对驾驶员的信息量和性能进行建模。</a:t>
                </a: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136708" y="1852638"/>
                <a:ext cx="9162661" cy="3540521"/>
              </a:xfrm>
              <a:prstGeom prst="rect">
                <a:avLst/>
              </a:prstGeom>
              <a:blipFill>
                <a:blip r:embed="rId3"/>
                <a:stretch>
                  <a:fillRect l="-599" r="-532" b="-17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4336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136708" y="1852638"/>
                <a:ext cx="9162661" cy="4316118"/>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对于年龄较大的驾驶员</a:t>
                </a:r>
                <a:r>
                  <a:rPr lang="en-US" altLang="zh-CN" dirty="0">
                    <a:latin typeface="微软雅黑" panose="020B0503020204020204" pitchFamily="34" charset="-122"/>
                    <a:ea typeface="微软雅黑" panose="020B0503020204020204" pitchFamily="34" charset="-122"/>
                  </a:rPr>
                  <a:t>(60-75</a:t>
                </a:r>
                <a:r>
                  <a:rPr lang="zh-CN" altLang="en-US" dirty="0">
                    <a:latin typeface="微软雅黑" panose="020B0503020204020204" pitchFamily="34" charset="-122"/>
                    <a:ea typeface="微软雅黑" panose="020B0503020204020204" pitchFamily="34" charset="-122"/>
                  </a:rPr>
                  <a:t>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，根据上述算法，在以下四种驾驶条件下，得到了工作负荷维度上的最优延迟时间</a:t>
                </a:r>
                <a:r>
                  <a:rPr lang="en-US" altLang="zh-CN" dirty="0">
                    <a:latin typeface="微软雅黑" panose="020B0503020204020204" pitchFamily="34" charset="-122"/>
                    <a:ea typeface="微软雅黑" panose="020B0503020204020204" pitchFamily="34" charset="-122"/>
                  </a:rPr>
                  <a:t>:</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1)65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2)65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4)45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SDLP</a:t>
                </a:r>
                <a:r>
                  <a:rPr lang="zh-CN" altLang="en-US" dirty="0">
                    <a:latin typeface="微软雅黑" panose="020B0503020204020204" pitchFamily="34" charset="-122"/>
                    <a:ea typeface="微软雅黑" panose="020B0503020204020204" pitchFamily="34" charset="-122"/>
                  </a:rPr>
                  <a:t>维度上的最优延迟时间为</a:t>
                </a:r>
                <a:r>
                  <a:rPr lang="en-US" altLang="zh-CN" dirty="0">
                    <a:latin typeface="微软雅黑" panose="020B0503020204020204" pitchFamily="34" charset="-122"/>
                    <a:ea typeface="微软雅黑" panose="020B0503020204020204" pitchFamily="34" charset="-122"/>
                  </a:rPr>
                  <a:t>:</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1)65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2)65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4)45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3s</a:t>
                </a:r>
                <a:r>
                  <a:rPr lang="zh-CN" altLang="en-US" dirty="0">
                    <a:latin typeface="微软雅黑" panose="020B0503020204020204" pitchFamily="34" charset="-122"/>
                    <a:ea typeface="微软雅黑" panose="020B0503020204020204" pitchFamily="34" charset="-122"/>
                  </a:rPr>
                  <a:t>。</a:t>
                </a: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136708" y="1852638"/>
                <a:ext cx="9162661" cy="4316118"/>
              </a:xfrm>
              <a:prstGeom prst="rect">
                <a:avLst/>
              </a:prstGeom>
              <a:blipFill>
                <a:blip r:embed="rId3"/>
                <a:stretch>
                  <a:fillRect l="-599" b="-1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83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2434336"/>
                <a:ext cx="9162661" cy="1989327"/>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老年驾驶员执行辅助任务时，四种驾驶工况下的最优延迟建议</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 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2)65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 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3)45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小时曲线</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 s;</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4)45</a:t>
                </a:r>
                <a:r>
                  <a:rPr lang="zh-CN" altLang="en-US" dirty="0">
                    <a:latin typeface="微软雅黑" panose="020B0503020204020204" pitchFamily="34" charset="-122"/>
                    <a:ea typeface="微软雅黑" panose="020B0503020204020204" pitchFamily="34" charset="-122"/>
                  </a:rPr>
                  <a:t>英里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小时直行</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𝐷𝑒𝑙𝑎𝑦</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a:t>
                </a: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2434336"/>
                <a:ext cx="9162661" cy="1989327"/>
              </a:xfrm>
              <a:prstGeom prst="rect">
                <a:avLst/>
              </a:prstGeom>
              <a:blipFill>
                <a:blip r:embed="rId3"/>
                <a:stretch>
                  <a:fillRect b="-36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5231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p:sp>
        <p:nvSpPr>
          <p:cNvPr id="3" name="文本框 2">
            <a:extLst>
              <a:ext uri="{FF2B5EF4-FFF2-40B4-BE49-F238E27FC236}">
                <a16:creationId xmlns:a16="http://schemas.microsoft.com/office/drawing/2014/main" id="{CE2624F3-C5B8-5409-A540-7E9CDFB89DEF}"/>
              </a:ext>
            </a:extLst>
          </p:cNvPr>
          <p:cNvSpPr txBox="1"/>
          <p:nvPr/>
        </p:nvSpPr>
        <p:spPr>
          <a:xfrm>
            <a:off x="1877786" y="1294235"/>
            <a:ext cx="3823218" cy="369332"/>
          </a:xfrm>
          <a:prstGeom prst="rect">
            <a:avLst/>
          </a:prstGeom>
          <a:noFill/>
        </p:spPr>
        <p:txBody>
          <a:bodyPr wrap="square">
            <a:spAutoFit/>
          </a:bodyPr>
          <a:lstStyle/>
          <a:p>
            <a:r>
              <a:rPr lang="zh-CN" altLang="en-US" dirty="0"/>
              <a:t>QN-MHP AWMS</a:t>
            </a:r>
            <a:r>
              <a:rPr lang="zh-CN" altLang="en-US" b="0" i="0" dirty="0">
                <a:solidFill>
                  <a:srgbClr val="1D2129"/>
                </a:solidFill>
                <a:effectLst/>
                <a:latin typeface="PingFangSC-Regular"/>
              </a:rPr>
              <a:t>原型的实验探索</a:t>
            </a:r>
            <a:endParaRPr lang="zh-CN" altLang="en-US" dirty="0"/>
          </a:p>
        </p:txBody>
      </p:sp>
      <p:sp>
        <p:nvSpPr>
          <p:cNvPr id="6" name="文本框 5">
            <a:extLst>
              <a:ext uri="{FF2B5EF4-FFF2-40B4-BE49-F238E27FC236}">
                <a16:creationId xmlns:a16="http://schemas.microsoft.com/office/drawing/2014/main" id="{5C6A58F3-6229-F065-F753-105AB167B194}"/>
              </a:ext>
            </a:extLst>
          </p:cNvPr>
          <p:cNvSpPr txBox="1"/>
          <p:nvPr/>
        </p:nvSpPr>
        <p:spPr>
          <a:xfrm>
            <a:off x="2210764" y="1791299"/>
            <a:ext cx="9097938" cy="4197880"/>
          </a:xfrm>
          <a:prstGeom prst="rect">
            <a:avLst/>
          </a:prstGeom>
          <a:noFill/>
        </p:spPr>
        <p:txBody>
          <a:bodyPr wrap="square">
            <a:spAutoFit/>
          </a:bodyPr>
          <a:lstStyle/>
          <a:p>
            <a:pPr indent="457200">
              <a:lnSpc>
                <a:spcPct val="150000"/>
              </a:lnSpc>
            </a:pPr>
            <a:r>
              <a:rPr lang="zh-CN" altLang="en-US" b="0" i="0" dirty="0">
                <a:solidFill>
                  <a:srgbClr val="1D2129"/>
                </a:solidFill>
                <a:effectLst/>
                <a:latin typeface="PingFangSC-Regular"/>
              </a:rPr>
              <a:t>实验设计：</a:t>
            </a:r>
            <a:endParaRPr lang="en-US" altLang="zh-CN" b="0" i="0" dirty="0">
              <a:solidFill>
                <a:srgbClr val="1D2129"/>
              </a:solidFill>
              <a:effectLst/>
              <a:latin typeface="PingFangSC-Regular"/>
            </a:endParaRPr>
          </a:p>
          <a:p>
            <a:pPr indent="457200">
              <a:lnSpc>
                <a:spcPct val="150000"/>
              </a:lnSpc>
            </a:pPr>
            <a:r>
              <a:rPr lang="zh-CN" altLang="en-US" b="0" i="0" dirty="0">
                <a:solidFill>
                  <a:srgbClr val="1D2129"/>
                </a:solidFill>
                <a:effectLst/>
                <a:latin typeface="PingFangSC-Regular"/>
              </a:rPr>
              <a:t>本实验采用</a:t>
            </a:r>
            <a:r>
              <a:rPr lang="en-US" altLang="zh-CN" b="0" i="0" dirty="0">
                <a:solidFill>
                  <a:srgbClr val="1D2129"/>
                </a:solidFill>
                <a:effectLst/>
                <a:latin typeface="PingFangSC-Regular"/>
              </a:rPr>
              <a:t>2 × 2</a:t>
            </a:r>
            <a:r>
              <a:rPr lang="zh-CN" altLang="en-US" b="0" i="0" dirty="0">
                <a:solidFill>
                  <a:srgbClr val="1D2129"/>
                </a:solidFill>
                <a:effectLst/>
                <a:latin typeface="PingFangSC-Regular"/>
              </a:rPr>
              <a:t>双因素混合被试设计来检验自适应系统原型的有效性。独立变量有</a:t>
            </a:r>
            <a:r>
              <a:rPr lang="en-US" altLang="zh-CN" b="0" i="0" dirty="0">
                <a:solidFill>
                  <a:srgbClr val="1D2129"/>
                </a:solidFill>
                <a:effectLst/>
                <a:latin typeface="PingFangSC-Regular"/>
              </a:rPr>
              <a:t>:</a:t>
            </a:r>
          </a:p>
          <a:p>
            <a:pPr indent="457200">
              <a:lnSpc>
                <a:spcPct val="150000"/>
              </a:lnSpc>
            </a:pPr>
            <a:r>
              <a:rPr lang="en-US" altLang="zh-CN" b="0" i="0" dirty="0">
                <a:solidFill>
                  <a:srgbClr val="1D2129"/>
                </a:solidFill>
                <a:effectLst/>
                <a:latin typeface="PingFangSC-Regular"/>
              </a:rPr>
              <a:t>1)</a:t>
            </a:r>
            <a:r>
              <a:rPr lang="zh-CN" altLang="en-US" b="0" i="0" dirty="0">
                <a:solidFill>
                  <a:srgbClr val="1D2129"/>
                </a:solidFill>
                <a:effectLst/>
                <a:latin typeface="PingFangSC-Regular"/>
              </a:rPr>
              <a:t>系统两种条件（随机与自适应）</a:t>
            </a:r>
            <a:endParaRPr lang="en-US" altLang="zh-CN" b="0" i="0" dirty="0">
              <a:solidFill>
                <a:srgbClr val="1D2129"/>
              </a:solidFill>
              <a:effectLst/>
              <a:latin typeface="PingFangSC-Regular"/>
            </a:endParaRPr>
          </a:p>
          <a:p>
            <a:pPr indent="457200">
              <a:lnSpc>
                <a:spcPct val="150000"/>
              </a:lnSpc>
            </a:pPr>
            <a:r>
              <a:rPr lang="en-US" altLang="zh-CN" b="0" i="0" dirty="0">
                <a:solidFill>
                  <a:srgbClr val="1D2129"/>
                </a:solidFill>
                <a:effectLst/>
                <a:latin typeface="PingFangSC-Regular"/>
              </a:rPr>
              <a:t>2)</a:t>
            </a:r>
            <a:r>
              <a:rPr lang="zh-CN" altLang="en-US" b="0" i="0" dirty="0">
                <a:solidFill>
                  <a:srgbClr val="1D2129"/>
                </a:solidFill>
                <a:effectLst/>
                <a:latin typeface="PingFangSC-Regular"/>
              </a:rPr>
              <a:t>受试者间变量驾驶员年龄的变量，即年轻人（</a:t>
            </a:r>
            <a:r>
              <a:rPr lang="en-US" altLang="zh-CN" b="0" i="0" dirty="0">
                <a:solidFill>
                  <a:srgbClr val="1D2129"/>
                </a:solidFill>
                <a:effectLst/>
                <a:latin typeface="PingFangSC-Regular"/>
              </a:rPr>
              <a:t>25-35</a:t>
            </a:r>
            <a:r>
              <a:rPr lang="zh-CN" altLang="en-US" b="0" i="0" dirty="0">
                <a:solidFill>
                  <a:srgbClr val="1D2129"/>
                </a:solidFill>
                <a:effectLst/>
                <a:latin typeface="PingFangSC-Regular"/>
              </a:rPr>
              <a:t>岁）与老年人（</a:t>
            </a:r>
            <a:r>
              <a:rPr lang="en-US" altLang="zh-CN" b="0" i="0" dirty="0">
                <a:solidFill>
                  <a:srgbClr val="1D2129"/>
                </a:solidFill>
                <a:effectLst/>
                <a:latin typeface="PingFangSC-Regular"/>
              </a:rPr>
              <a:t>60-75</a:t>
            </a:r>
            <a:r>
              <a:rPr lang="zh-CN" altLang="en-US" b="0" i="0" dirty="0">
                <a:solidFill>
                  <a:srgbClr val="1D2129"/>
                </a:solidFill>
                <a:effectLst/>
                <a:latin typeface="PingFangSC-Regular"/>
              </a:rPr>
              <a:t>岁）</a:t>
            </a:r>
            <a:endParaRPr lang="en-US" altLang="zh-CN" b="0" i="0" dirty="0">
              <a:solidFill>
                <a:srgbClr val="1D2129"/>
              </a:solidFill>
              <a:effectLst/>
              <a:latin typeface="PingFangSC-Regular"/>
            </a:endParaRPr>
          </a:p>
          <a:p>
            <a:pPr indent="457200">
              <a:lnSpc>
                <a:spcPct val="150000"/>
              </a:lnSpc>
            </a:pPr>
            <a:r>
              <a:rPr lang="zh-CN" altLang="en-US" b="0" i="0" dirty="0">
                <a:solidFill>
                  <a:srgbClr val="1D2129"/>
                </a:solidFill>
                <a:effectLst/>
                <a:latin typeface="PingFangSC-Regular"/>
              </a:rPr>
              <a:t>因变量是由</a:t>
            </a:r>
            <a:r>
              <a:rPr lang="en-US" altLang="zh-CN" b="0" i="0" dirty="0">
                <a:solidFill>
                  <a:srgbClr val="1D2129"/>
                </a:solidFill>
                <a:effectLst/>
                <a:latin typeface="PingFangSC-Regular"/>
              </a:rPr>
              <a:t>NASA-TLX</a:t>
            </a:r>
            <a:r>
              <a:rPr lang="zh-CN" altLang="en-US" b="0" i="0" dirty="0">
                <a:solidFill>
                  <a:srgbClr val="1D2129"/>
                </a:solidFill>
                <a:effectLst/>
                <a:latin typeface="PingFangSC-Regular"/>
              </a:rPr>
              <a:t>测量的驾驶员信息量，驾驶性能通过车道位置的</a:t>
            </a:r>
            <a:r>
              <a:rPr lang="en-US" altLang="zh-CN" b="0" i="0" dirty="0">
                <a:solidFill>
                  <a:srgbClr val="1D2129"/>
                </a:solidFill>
                <a:effectLst/>
                <a:latin typeface="PingFangSC-Regular"/>
              </a:rPr>
              <a:t>SD</a:t>
            </a:r>
            <a:r>
              <a:rPr lang="zh-CN" altLang="en-US" b="0" i="0" dirty="0">
                <a:solidFill>
                  <a:srgbClr val="1D2129"/>
                </a:solidFill>
                <a:effectLst/>
                <a:latin typeface="PingFangSC-Regular"/>
              </a:rPr>
              <a:t>来测量，以及通过其任务完成时间（或</a:t>
            </a:r>
            <a:r>
              <a:rPr lang="en-US" altLang="zh-CN" b="0" i="0" dirty="0">
                <a:solidFill>
                  <a:srgbClr val="1D2129"/>
                </a:solidFill>
                <a:effectLst/>
                <a:latin typeface="PingFangSC-Regular"/>
              </a:rPr>
              <a:t>RT</a:t>
            </a:r>
            <a:r>
              <a:rPr lang="zh-CN" altLang="en-US" b="0" i="0" dirty="0">
                <a:solidFill>
                  <a:srgbClr val="1D2129"/>
                </a:solidFill>
                <a:effectLst/>
                <a:latin typeface="PingFangSC-Regular"/>
              </a:rPr>
              <a:t>）和错误率来测量的次要任务的性能。每个参与者都经历了系统的两种条件（自适应和随机），以及四种驾驶条件（直线或弯道以及</a:t>
            </a:r>
            <a:r>
              <a:rPr lang="en-US" altLang="zh-CN" b="0" i="0" dirty="0">
                <a:solidFill>
                  <a:srgbClr val="1D2129"/>
                </a:solidFill>
                <a:effectLst/>
                <a:latin typeface="PingFangSC-Regular"/>
              </a:rPr>
              <a:t>45</a:t>
            </a:r>
            <a:r>
              <a:rPr lang="zh-CN" altLang="en-US" b="0" i="0" dirty="0">
                <a:solidFill>
                  <a:srgbClr val="1D2129"/>
                </a:solidFill>
                <a:effectLst/>
                <a:latin typeface="PingFangSC-Regular"/>
              </a:rPr>
              <a:t>或</a:t>
            </a:r>
            <a:r>
              <a:rPr lang="en-US" altLang="zh-CN" b="0" i="0" dirty="0">
                <a:solidFill>
                  <a:srgbClr val="1D2129"/>
                </a:solidFill>
                <a:effectLst/>
                <a:latin typeface="PingFangSC-Regular"/>
              </a:rPr>
              <a:t>65</a:t>
            </a:r>
            <a:r>
              <a:rPr lang="zh-CN" altLang="en-US" b="0" i="0" dirty="0">
                <a:solidFill>
                  <a:srgbClr val="1D2129"/>
                </a:solidFill>
                <a:effectLst/>
                <a:latin typeface="PingFangSC-Regular"/>
              </a:rPr>
              <a:t>英里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小时的速度）。</a:t>
            </a:r>
            <a:endParaRPr lang="en-US" altLang="zh-CN" b="0" i="0" dirty="0">
              <a:solidFill>
                <a:srgbClr val="1D2129"/>
              </a:solidFill>
              <a:effectLst/>
              <a:latin typeface="PingFangSC-Regular"/>
            </a:endParaRPr>
          </a:p>
          <a:p>
            <a:pPr indent="457200">
              <a:lnSpc>
                <a:spcPct val="150000"/>
              </a:lnSpc>
            </a:pPr>
            <a:r>
              <a:rPr lang="zh-CN" altLang="en-US" b="0" i="0" dirty="0">
                <a:solidFill>
                  <a:srgbClr val="1D2129"/>
                </a:solidFill>
                <a:effectLst/>
                <a:latin typeface="PingFangSC-Regular"/>
              </a:rPr>
              <a:t>参与者被随机分配到两组中的一组：每组成员首先在自适应条件下，然后在随机条件下。在这些组中的每一组中，四种驾驶条件的顺序也被随机分配。</a:t>
            </a:r>
            <a:endParaRPr lang="zh-CN" altLang="en-US" dirty="0"/>
          </a:p>
        </p:txBody>
      </p:sp>
    </p:spTree>
    <p:extLst>
      <p:ext uri="{BB962C8B-B14F-4D97-AF65-F5344CB8AC3E}">
        <p14:creationId xmlns:p14="http://schemas.microsoft.com/office/powerpoint/2010/main" val="367914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6B6C7E-E034-41D8-EFEA-972AAF7B2F37}"/>
              </a:ext>
            </a:extLst>
          </p:cNvPr>
          <p:cNvSpPr txBox="1"/>
          <p:nvPr/>
        </p:nvSpPr>
        <p:spPr>
          <a:xfrm>
            <a:off x="2052732" y="1918811"/>
            <a:ext cx="9162661" cy="3928319"/>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实验对象：</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名有驾照的司机，其中包括</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名年轻的受试者和</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名年龄较大的受试者。所有参与者都是右撇子，矫正远视力为</a:t>
            </a:r>
            <a:r>
              <a:rPr lang="en-US" altLang="zh-CN" dirty="0">
                <a:latin typeface="微软雅黑" panose="020B0503020204020204" pitchFamily="34" charset="-122"/>
                <a:ea typeface="微软雅黑" panose="020B0503020204020204" pitchFamily="34" charset="-122"/>
              </a:rPr>
              <a:t>20/40</a:t>
            </a:r>
            <a:r>
              <a:rPr lang="zh-CN" altLang="en-US" dirty="0">
                <a:latin typeface="微软雅黑" panose="020B0503020204020204" pitchFamily="34" charset="-122"/>
                <a:ea typeface="微软雅黑" panose="020B0503020204020204" pitchFamily="34" charset="-122"/>
              </a:rPr>
              <a:t>或更好，矫正中视力</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厘米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20/70</a:t>
            </a:r>
            <a:r>
              <a:rPr lang="zh-CN" altLang="en-US" dirty="0">
                <a:latin typeface="微软雅黑" panose="020B0503020204020204" pitchFamily="34" charset="-122"/>
                <a:ea typeface="微软雅黑" panose="020B0503020204020204" pitchFamily="34" charset="-122"/>
              </a:rPr>
              <a:t>或更好。对所有参与者的预筛选确保他们有良好的驾驶记录和身体健康。</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设备与测试材料：</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驾驶模拟器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模拟器由全尺寸驾驶室、计算机、投影仪、摄像机、音响设备等组成。</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模拟道路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模拟道路具有两级道路曲率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直线段和半径为</a:t>
            </a:r>
            <a:r>
              <a:rPr lang="en-US" altLang="zh-CN" dirty="0">
                <a:latin typeface="微软雅黑" panose="020B0503020204020204" pitchFamily="34" charset="-122"/>
                <a:ea typeface="微软雅黑" panose="020B0503020204020204" pitchFamily="34" charset="-122"/>
              </a:rPr>
              <a:t>250m</a:t>
            </a:r>
            <a:r>
              <a:rPr lang="zh-CN" altLang="en-US" dirty="0">
                <a:latin typeface="微软雅黑" panose="020B0503020204020204" pitchFamily="34" charset="-122"/>
                <a:ea typeface="微软雅黑" panose="020B0503020204020204" pitchFamily="34" charset="-122"/>
              </a:rPr>
              <a:t>的曲线段</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的输入一致。</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触摸屏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一台</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英寸触摸屏的</a:t>
            </a:r>
            <a:r>
              <a:rPr lang="en-US" altLang="zh-CN" dirty="0">
                <a:latin typeface="微软雅黑" panose="020B0503020204020204" pitchFamily="34" charset="-122"/>
                <a:ea typeface="微软雅黑" panose="020B0503020204020204" pitchFamily="34" charset="-122"/>
              </a:rPr>
              <a:t>IBM X60</a:t>
            </a:r>
            <a:r>
              <a:rPr lang="zh-CN" altLang="en-US" dirty="0">
                <a:latin typeface="微软雅黑" panose="020B0503020204020204" pitchFamily="34" charset="-122"/>
                <a:ea typeface="微软雅黑" panose="020B0503020204020204" pitchFamily="34" charset="-122"/>
              </a:rPr>
              <a:t>笔记本电脑位于车辆中控台。</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062BC6C-07A1-975D-078B-BEFA6735D12B}"/>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2944093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6B6C7E-E034-41D8-EFEA-972AAF7B2F37}"/>
              </a:ext>
            </a:extLst>
          </p:cNvPr>
          <p:cNvSpPr txBox="1"/>
          <p:nvPr/>
        </p:nvSpPr>
        <p:spPr>
          <a:xfrm>
            <a:off x="1968757" y="1732200"/>
            <a:ext cx="9162661" cy="3540521"/>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实验任务：</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驾驶任务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参与者被要求在正确的车道上驾驶，并保持与模拟道路上限速标志一致的速度，如果速度过高或过低，电脑会发出声音提醒；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）次要任务：第一个子任务是无线电信息响应任务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参与者被要求尽可能快地按下触摸屏上标有“</a:t>
            </a:r>
            <a:r>
              <a:rPr lang="en-US" altLang="zh-CN" dirty="0">
                <a:latin typeface="微软雅黑" panose="020B0503020204020204" pitchFamily="34" charset="-122"/>
                <a:ea typeface="微软雅黑" panose="020B0503020204020204" pitchFamily="34" charset="-122"/>
              </a:rPr>
              <a:t>H”</a:t>
            </a:r>
            <a:r>
              <a:rPr lang="zh-CN" altLang="en-US" dirty="0">
                <a:latin typeface="微软雅黑" panose="020B0503020204020204" pitchFamily="34" charset="-122"/>
                <a:ea typeface="微软雅黑" panose="020B0503020204020204" pitchFamily="34" charset="-122"/>
              </a:rPr>
              <a:t>的按钮，然后一旦听到扬声器里的“总部”这个词，就大声说“途中”。如果他们听到“维护”，他们不需要回应。第二个子任务是加速判断任务。参与者被要求根据雷达系统显示的两个数字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左边的数字是检测到的速度，右边的数字是参与者的车到另一辆车的距离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来判断其他车辆是否超速。如果参与者根据屏幕上的数字判断另一辆车正在超速，他们被指示尽快按下触摸屏上的“超速”按钮。</a:t>
            </a:r>
          </a:p>
        </p:txBody>
      </p:sp>
      <p:sp>
        <p:nvSpPr>
          <p:cNvPr id="3" name="文本框 2">
            <a:extLst>
              <a:ext uri="{FF2B5EF4-FFF2-40B4-BE49-F238E27FC236}">
                <a16:creationId xmlns:a16="http://schemas.microsoft.com/office/drawing/2014/main" id="{2CD2B244-A291-3A4B-7547-A3D4844D251E}"/>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方案</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178483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6B6C7E-E034-41D8-EFEA-972AAF7B2F37}"/>
              </a:ext>
            </a:extLst>
          </p:cNvPr>
          <p:cNvSpPr txBox="1"/>
          <p:nvPr/>
        </p:nvSpPr>
        <p:spPr>
          <a:xfrm>
            <a:off x="7436497" y="2153895"/>
            <a:ext cx="3871613" cy="2764924"/>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混合因素方差分析显示，该系统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随机与自适应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对总体信息量的主要影响是显著的，此外，年龄对总信息量的主效应显著，但年龄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系统交互作用不显著，在各年龄组内，随机条件和适应条件下的总信息量有显著差异。</a:t>
            </a:r>
            <a:endParaRPr lang="en-US"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08DABFD6-D98F-5A34-0C3A-1703A6BC03A4}"/>
              </a:ext>
            </a:extLst>
          </p:cNvPr>
          <p:cNvPicPr>
            <a:picLocks noChangeAspect="1"/>
          </p:cNvPicPr>
          <p:nvPr/>
        </p:nvPicPr>
        <p:blipFill>
          <a:blip r:embed="rId3"/>
          <a:stretch>
            <a:fillRect/>
          </a:stretch>
        </p:blipFill>
        <p:spPr>
          <a:xfrm>
            <a:off x="1980843" y="2640242"/>
            <a:ext cx="4115157" cy="2278577"/>
          </a:xfrm>
          <a:prstGeom prst="rect">
            <a:avLst/>
          </a:prstGeom>
        </p:spPr>
      </p:pic>
      <p:sp>
        <p:nvSpPr>
          <p:cNvPr id="7" name="文本框 6">
            <a:extLst>
              <a:ext uri="{FF2B5EF4-FFF2-40B4-BE49-F238E27FC236}">
                <a16:creationId xmlns:a16="http://schemas.microsoft.com/office/drawing/2014/main" id="{87774A4C-A5A1-89A1-06AE-1BBC90903E0D}"/>
              </a:ext>
            </a:extLst>
          </p:cNvPr>
          <p:cNvSpPr txBox="1"/>
          <p:nvPr/>
        </p:nvSpPr>
        <p:spPr>
          <a:xfrm>
            <a:off x="2055068" y="4998489"/>
            <a:ext cx="4392385" cy="369332"/>
          </a:xfrm>
          <a:prstGeom prst="rect">
            <a:avLst/>
          </a:prstGeom>
          <a:noFill/>
        </p:spPr>
        <p:txBody>
          <a:bodyPr wrap="square">
            <a:spAutoFit/>
          </a:bodyPr>
          <a:lstStyle/>
          <a:p>
            <a:r>
              <a:rPr lang="zh-CN" altLang="en-US" b="0" i="0" dirty="0">
                <a:solidFill>
                  <a:srgbClr val="1D2129"/>
                </a:solidFill>
                <a:effectLst/>
                <a:latin typeface="PingFangSC-Regular"/>
              </a:rPr>
              <a:t>随机和自适应条件下的总体信息量比较</a:t>
            </a:r>
            <a:endParaRPr lang="zh-CN" altLang="en-US" dirty="0"/>
          </a:p>
        </p:txBody>
      </p:sp>
      <p:sp>
        <p:nvSpPr>
          <p:cNvPr id="8" name="文本框 7">
            <a:extLst>
              <a:ext uri="{FF2B5EF4-FFF2-40B4-BE49-F238E27FC236}">
                <a16:creationId xmlns:a16="http://schemas.microsoft.com/office/drawing/2014/main" id="{C1032F06-EC63-2BFD-BB1D-AEECD0079D0A}"/>
              </a:ext>
            </a:extLst>
          </p:cNvPr>
          <p:cNvSpPr txBox="1"/>
          <p:nvPr/>
        </p:nvSpPr>
        <p:spPr>
          <a:xfrm>
            <a:off x="2055068" y="1349374"/>
            <a:ext cx="4392385" cy="369332"/>
          </a:xfrm>
          <a:prstGeom prst="rect">
            <a:avLst/>
          </a:prstGeom>
          <a:noFill/>
        </p:spPr>
        <p:txBody>
          <a:bodyPr wrap="square">
            <a:spAutoFit/>
          </a:bodyPr>
          <a:lstStyle/>
          <a:p>
            <a:r>
              <a:rPr lang="zh-CN" altLang="en-US" b="0" i="0" dirty="0">
                <a:solidFill>
                  <a:srgbClr val="1D2129"/>
                </a:solidFill>
                <a:effectLst/>
                <a:latin typeface="PingFangSC-Regular"/>
              </a:rPr>
              <a:t>主观信息量：</a:t>
            </a:r>
            <a:endParaRPr lang="zh-CN" altLang="en-US" dirty="0"/>
          </a:p>
        </p:txBody>
      </p:sp>
    </p:spTree>
    <p:extLst>
      <p:ext uri="{BB962C8B-B14F-4D97-AF65-F5344CB8AC3E}">
        <p14:creationId xmlns:p14="http://schemas.microsoft.com/office/powerpoint/2010/main" val="774582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60F420CA-0702-DCE7-CE8A-E9A388C1AFE1}"/>
              </a:ext>
            </a:extLst>
          </p:cNvPr>
          <p:cNvPicPr>
            <a:picLocks noChangeAspect="1"/>
          </p:cNvPicPr>
          <p:nvPr/>
        </p:nvPicPr>
        <p:blipFill>
          <a:blip r:embed="rId3"/>
          <a:stretch>
            <a:fillRect/>
          </a:stretch>
        </p:blipFill>
        <p:spPr>
          <a:xfrm>
            <a:off x="3985725" y="2682487"/>
            <a:ext cx="5433531" cy="2316681"/>
          </a:xfrm>
          <a:prstGeom prst="rect">
            <a:avLst/>
          </a:prstGeom>
        </p:spPr>
      </p:pic>
      <p:sp>
        <p:nvSpPr>
          <p:cNvPr id="7" name="文本框 6">
            <a:extLst>
              <a:ext uri="{FF2B5EF4-FFF2-40B4-BE49-F238E27FC236}">
                <a16:creationId xmlns:a16="http://schemas.microsoft.com/office/drawing/2014/main" id="{F739540B-A4C6-E0B1-BFAB-8D0AE608FB56}"/>
              </a:ext>
            </a:extLst>
          </p:cNvPr>
          <p:cNvSpPr txBox="1"/>
          <p:nvPr/>
        </p:nvSpPr>
        <p:spPr>
          <a:xfrm>
            <a:off x="3725246" y="5320213"/>
            <a:ext cx="6799683" cy="369332"/>
          </a:xfrm>
          <a:prstGeom prst="rect">
            <a:avLst/>
          </a:prstGeom>
          <a:noFill/>
        </p:spPr>
        <p:txBody>
          <a:bodyPr wrap="square">
            <a:spAutoFit/>
          </a:bodyPr>
          <a:lstStyle/>
          <a:p>
            <a:r>
              <a:rPr lang="zh-CN" altLang="en-US" b="0" i="0" dirty="0">
                <a:solidFill>
                  <a:srgbClr val="1D2129"/>
                </a:solidFill>
                <a:effectLst/>
                <a:latin typeface="PingFangSC-Regular"/>
              </a:rPr>
              <a:t>随机条件和自适应条件之间</a:t>
            </a:r>
            <a:r>
              <a:rPr lang="en-US" altLang="zh-CN" b="0" i="0" dirty="0">
                <a:solidFill>
                  <a:srgbClr val="1D2129"/>
                </a:solidFill>
                <a:effectLst/>
                <a:latin typeface="PingFangSC-Regular"/>
              </a:rPr>
              <a:t>NASA-TLX</a:t>
            </a:r>
            <a:r>
              <a:rPr lang="zh-CN" altLang="en-US" b="0" i="0" dirty="0">
                <a:solidFill>
                  <a:srgbClr val="1D2129"/>
                </a:solidFill>
                <a:effectLst/>
                <a:latin typeface="PingFangSC-Regular"/>
              </a:rPr>
              <a:t>中六个工作负载评级的比较</a:t>
            </a:r>
            <a:endParaRPr lang="zh-CN" altLang="en-US" dirty="0"/>
          </a:p>
        </p:txBody>
      </p:sp>
      <p:sp>
        <p:nvSpPr>
          <p:cNvPr id="9" name="文本框 8">
            <a:extLst>
              <a:ext uri="{FF2B5EF4-FFF2-40B4-BE49-F238E27FC236}">
                <a16:creationId xmlns:a16="http://schemas.microsoft.com/office/drawing/2014/main" id="{DFBBE565-7740-3E34-4D35-0FF07710B064}"/>
              </a:ext>
            </a:extLst>
          </p:cNvPr>
          <p:cNvSpPr txBox="1"/>
          <p:nvPr/>
        </p:nvSpPr>
        <p:spPr>
          <a:xfrm>
            <a:off x="2210763" y="1487548"/>
            <a:ext cx="9237897" cy="873894"/>
          </a:xfrm>
          <a:prstGeom prst="rect">
            <a:avLst/>
          </a:prstGeom>
          <a:noFill/>
        </p:spPr>
        <p:txBody>
          <a:bodyPr wrap="square">
            <a:spAutoFit/>
          </a:bodyPr>
          <a:lstStyle/>
          <a:p>
            <a:pPr indent="457200">
              <a:lnSpc>
                <a:spcPct val="150000"/>
              </a:lnSpc>
            </a:pPr>
            <a:r>
              <a:rPr lang="zh-CN" altLang="en-US" b="0" i="0" dirty="0">
                <a:solidFill>
                  <a:srgbClr val="1D2129"/>
                </a:solidFill>
                <a:effectLst/>
                <a:latin typeface="PingFangSC-Regular"/>
              </a:rPr>
              <a:t>自适应系统</a:t>
            </a:r>
            <a:r>
              <a:rPr lang="zh-CN" altLang="en-US" dirty="0">
                <a:solidFill>
                  <a:srgbClr val="1D2129"/>
                </a:solidFill>
                <a:latin typeface="PingFangSC-Regular"/>
              </a:rPr>
              <a:t>显著</a:t>
            </a:r>
            <a:r>
              <a:rPr lang="zh-CN" altLang="en-US" b="0" i="0" dirty="0">
                <a:solidFill>
                  <a:srgbClr val="1D2129"/>
                </a:solidFill>
                <a:effectLst/>
                <a:latin typeface="PingFangSC-Regular"/>
              </a:rPr>
              <a:t>降低了年轻和老年组的主观信息量，这反映在 </a:t>
            </a:r>
            <a:r>
              <a:rPr lang="en-US" altLang="zh-CN" b="0" i="0" dirty="0">
                <a:solidFill>
                  <a:srgbClr val="1D2129"/>
                </a:solidFill>
                <a:effectLst/>
                <a:latin typeface="PingFangSC-Regular"/>
              </a:rPr>
              <a:t>NASA-TLX </a:t>
            </a:r>
            <a:r>
              <a:rPr lang="zh-CN" altLang="en-US" b="0" i="0" dirty="0">
                <a:solidFill>
                  <a:srgbClr val="1D2129"/>
                </a:solidFill>
                <a:effectLst/>
                <a:latin typeface="PingFangSC-Regular"/>
              </a:rPr>
              <a:t>的整体信息量和六个分量表上</a:t>
            </a:r>
            <a:r>
              <a:rPr lang="zh-CN" altLang="en-US" dirty="0">
                <a:solidFill>
                  <a:srgbClr val="1D2129"/>
                </a:solidFill>
                <a:latin typeface="PingFangSC-Regular"/>
              </a:rPr>
              <a:t>。</a:t>
            </a:r>
            <a:endParaRPr lang="zh-CN" altLang="en-US" dirty="0"/>
          </a:p>
        </p:txBody>
      </p:sp>
    </p:spTree>
    <p:extLst>
      <p:ext uri="{BB962C8B-B14F-4D97-AF65-F5344CB8AC3E}">
        <p14:creationId xmlns:p14="http://schemas.microsoft.com/office/powerpoint/2010/main" val="1432629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336386DC-A81C-1AAC-428D-218075D2F7DF}"/>
              </a:ext>
            </a:extLst>
          </p:cNvPr>
          <p:cNvPicPr>
            <a:picLocks noChangeAspect="1"/>
          </p:cNvPicPr>
          <p:nvPr/>
        </p:nvPicPr>
        <p:blipFill>
          <a:blip r:embed="rId3"/>
          <a:stretch>
            <a:fillRect/>
          </a:stretch>
        </p:blipFill>
        <p:spPr>
          <a:xfrm>
            <a:off x="1904637" y="2106815"/>
            <a:ext cx="4191363" cy="2644369"/>
          </a:xfrm>
          <a:prstGeom prst="rect">
            <a:avLst/>
          </a:prstGeom>
        </p:spPr>
      </p:pic>
      <p:sp>
        <p:nvSpPr>
          <p:cNvPr id="7" name="文本框 6">
            <a:extLst>
              <a:ext uri="{FF2B5EF4-FFF2-40B4-BE49-F238E27FC236}">
                <a16:creationId xmlns:a16="http://schemas.microsoft.com/office/drawing/2014/main" id="{D0FAAE54-E608-3AFD-0106-81433EB42910}"/>
              </a:ext>
            </a:extLst>
          </p:cNvPr>
          <p:cNvSpPr txBox="1"/>
          <p:nvPr/>
        </p:nvSpPr>
        <p:spPr>
          <a:xfrm>
            <a:off x="1904637" y="4849199"/>
            <a:ext cx="4802932" cy="369332"/>
          </a:xfrm>
          <a:prstGeom prst="rect">
            <a:avLst/>
          </a:prstGeom>
          <a:noFill/>
        </p:spPr>
        <p:txBody>
          <a:bodyPr wrap="square">
            <a:spAutoFit/>
          </a:bodyPr>
          <a:lstStyle/>
          <a:p>
            <a:r>
              <a:rPr lang="zh-CN" altLang="en-US" b="0" i="0" dirty="0">
                <a:solidFill>
                  <a:srgbClr val="1D2129"/>
                </a:solidFill>
                <a:effectLst/>
                <a:latin typeface="PingFangSC-Regular"/>
              </a:rPr>
              <a:t>随机条件和自适应条件之间车道位置的</a:t>
            </a:r>
            <a:r>
              <a:rPr lang="en-US" altLang="zh-CN" b="0" i="0" dirty="0">
                <a:solidFill>
                  <a:srgbClr val="1D2129"/>
                </a:solidFill>
                <a:effectLst/>
                <a:latin typeface="PingFangSC-Regular"/>
              </a:rPr>
              <a:t>SD</a:t>
            </a:r>
            <a:r>
              <a:rPr lang="zh-CN" altLang="en-US" b="0" i="0" dirty="0">
                <a:solidFill>
                  <a:srgbClr val="1D2129"/>
                </a:solidFill>
                <a:effectLst/>
                <a:latin typeface="PingFangSC-Regular"/>
              </a:rPr>
              <a:t>比较</a:t>
            </a:r>
            <a:endParaRPr lang="zh-CN" altLang="en-US" dirty="0"/>
          </a:p>
        </p:txBody>
      </p:sp>
      <p:sp>
        <p:nvSpPr>
          <p:cNvPr id="9" name="文本框 8">
            <a:extLst>
              <a:ext uri="{FF2B5EF4-FFF2-40B4-BE49-F238E27FC236}">
                <a16:creationId xmlns:a16="http://schemas.microsoft.com/office/drawing/2014/main" id="{49C0BC42-2DE5-B2C7-59AB-3AC365D7B607}"/>
              </a:ext>
            </a:extLst>
          </p:cNvPr>
          <p:cNvSpPr txBox="1"/>
          <p:nvPr/>
        </p:nvSpPr>
        <p:spPr>
          <a:xfrm>
            <a:off x="7305869" y="2366496"/>
            <a:ext cx="3944516" cy="2125005"/>
          </a:xfrm>
          <a:prstGeom prst="rect">
            <a:avLst/>
          </a:prstGeom>
          <a:noFill/>
        </p:spPr>
        <p:txBody>
          <a:bodyPr wrap="square">
            <a:spAutoFit/>
          </a:bodyPr>
          <a:lstStyle/>
          <a:p>
            <a:pPr indent="457200">
              <a:lnSpc>
                <a:spcPct val="150000"/>
              </a:lnSpc>
            </a:pPr>
            <a:r>
              <a:rPr lang="zh-CN" altLang="en-US" b="0" i="0" dirty="0">
                <a:solidFill>
                  <a:srgbClr val="1D2129"/>
                </a:solidFill>
                <a:effectLst/>
                <a:latin typeface="PingFangSC-Regular"/>
              </a:rPr>
              <a:t>在驾驶性能方面，系统对车道位置 </a:t>
            </a:r>
            <a:r>
              <a:rPr lang="en-US" altLang="zh-CN" b="0" i="0" dirty="0">
                <a:solidFill>
                  <a:srgbClr val="1D2129"/>
                </a:solidFill>
                <a:effectLst/>
                <a:latin typeface="PingFangSC-Regular"/>
              </a:rPr>
              <a:t>SD </a:t>
            </a:r>
            <a:r>
              <a:rPr lang="zh-CN" altLang="en-US" b="0" i="0" dirty="0">
                <a:solidFill>
                  <a:srgbClr val="1D2129"/>
                </a:solidFill>
                <a:effectLst/>
                <a:latin typeface="PingFangSC-Regular"/>
              </a:rPr>
              <a:t>的主要效果影响显著</a:t>
            </a:r>
            <a:r>
              <a:rPr lang="zh-CN" altLang="en-US" dirty="0">
                <a:solidFill>
                  <a:srgbClr val="1D2129"/>
                </a:solidFill>
                <a:latin typeface="PingFangSC-Regular"/>
              </a:rPr>
              <a:t>，</a:t>
            </a:r>
            <a:r>
              <a:rPr lang="zh-CN" altLang="en-US" b="0" i="0" dirty="0">
                <a:solidFill>
                  <a:srgbClr val="1D2129"/>
                </a:solidFill>
                <a:effectLst/>
                <a:latin typeface="PingFangSC-Regular"/>
              </a:rPr>
              <a:t>年龄主要影响不</a:t>
            </a:r>
            <a:r>
              <a:rPr lang="zh-CN" altLang="en-US" dirty="0">
                <a:solidFill>
                  <a:srgbClr val="1D2129"/>
                </a:solidFill>
                <a:latin typeface="PingFangSC-Regular"/>
              </a:rPr>
              <a:t>显著</a:t>
            </a:r>
            <a:r>
              <a:rPr lang="zh-CN" altLang="en-US" b="0" i="0" dirty="0">
                <a:solidFill>
                  <a:srgbClr val="1D2129"/>
                </a:solidFill>
                <a:effectLst/>
                <a:latin typeface="PingFangSC-Regular"/>
              </a:rPr>
              <a:t>，系统</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年龄交互</a:t>
            </a:r>
            <a:r>
              <a:rPr lang="zh-CN" altLang="en-US" dirty="0">
                <a:solidFill>
                  <a:srgbClr val="1D2129"/>
                </a:solidFill>
                <a:latin typeface="PingFangSC-Regular"/>
              </a:rPr>
              <a:t>显著，</a:t>
            </a:r>
            <a:r>
              <a:rPr lang="zh-CN" altLang="en-US" b="0" i="0" dirty="0">
                <a:solidFill>
                  <a:srgbClr val="1D2129"/>
                </a:solidFill>
                <a:effectLst/>
                <a:latin typeface="PingFangSC-Regular"/>
              </a:rPr>
              <a:t>自适应条件</a:t>
            </a:r>
            <a:r>
              <a:rPr lang="zh-CN" altLang="en-US" dirty="0">
                <a:solidFill>
                  <a:srgbClr val="1D2129"/>
                </a:solidFill>
                <a:latin typeface="PingFangSC-Regular"/>
              </a:rPr>
              <a:t>显著</a:t>
            </a:r>
            <a:r>
              <a:rPr lang="zh-CN" altLang="en-US" b="0" i="0" dirty="0">
                <a:solidFill>
                  <a:srgbClr val="1D2129"/>
                </a:solidFill>
                <a:effectLst/>
                <a:latin typeface="PingFangSC-Regular"/>
              </a:rPr>
              <a:t>降低了年轻和老年驾驶员的车道位置的 </a:t>
            </a:r>
            <a:r>
              <a:rPr lang="en-US" altLang="zh-CN" b="0" i="0" dirty="0">
                <a:solidFill>
                  <a:srgbClr val="1D2129"/>
                </a:solidFill>
                <a:effectLst/>
                <a:latin typeface="PingFangSC-Regular"/>
              </a:rPr>
              <a:t>SD</a:t>
            </a:r>
            <a:r>
              <a:rPr lang="zh-CN" altLang="en-US" b="0" i="0" dirty="0">
                <a:solidFill>
                  <a:srgbClr val="1D2129"/>
                </a:solidFill>
                <a:effectLst/>
                <a:latin typeface="PingFangSC-Regular"/>
              </a:rPr>
              <a:t>。</a:t>
            </a:r>
            <a:endParaRPr lang="zh-CN" altLang="en-US" dirty="0"/>
          </a:p>
        </p:txBody>
      </p:sp>
    </p:spTree>
    <p:extLst>
      <p:ext uri="{BB962C8B-B14F-4D97-AF65-F5344CB8AC3E}">
        <p14:creationId xmlns:p14="http://schemas.microsoft.com/office/powerpoint/2010/main" val="394177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5" name="文本框 4">
            <a:extLst>
              <a:ext uri="{FF2B5EF4-FFF2-40B4-BE49-F238E27FC236}">
                <a16:creationId xmlns:a16="http://schemas.microsoft.com/office/drawing/2014/main" id="{9FD771C2-D078-18D8-B618-642C58208C0F}"/>
              </a:ext>
            </a:extLst>
          </p:cNvPr>
          <p:cNvSpPr txBox="1"/>
          <p:nvPr/>
        </p:nvSpPr>
        <p:spPr>
          <a:xfrm>
            <a:off x="1916641" y="1359550"/>
            <a:ext cx="2619569" cy="369332"/>
          </a:xfrm>
          <a:prstGeom prst="rect">
            <a:avLst/>
          </a:prstGeom>
          <a:noFill/>
        </p:spPr>
        <p:txBody>
          <a:bodyPr wrap="square">
            <a:spAutoFit/>
          </a:bodyPr>
          <a:lstStyle/>
          <a:p>
            <a:r>
              <a:rPr lang="zh-CN" altLang="en-US" b="0" i="0" dirty="0">
                <a:solidFill>
                  <a:srgbClr val="1D2129"/>
                </a:solidFill>
                <a:effectLst/>
                <a:latin typeface="PingFangSC-Regular"/>
              </a:rPr>
              <a:t>驾驶和次要任务的性能</a:t>
            </a:r>
            <a:endParaRPr lang="zh-CN" altLang="en-US" dirty="0"/>
          </a:p>
        </p:txBody>
      </p:sp>
      <p:pic>
        <p:nvPicPr>
          <p:cNvPr id="7" name="图片 6">
            <a:extLst>
              <a:ext uri="{FF2B5EF4-FFF2-40B4-BE49-F238E27FC236}">
                <a16:creationId xmlns:a16="http://schemas.microsoft.com/office/drawing/2014/main" id="{E2CEFE1E-8AB2-D80A-9FD8-1FE74408A827}"/>
              </a:ext>
            </a:extLst>
          </p:cNvPr>
          <p:cNvPicPr>
            <a:picLocks noChangeAspect="1"/>
          </p:cNvPicPr>
          <p:nvPr/>
        </p:nvPicPr>
        <p:blipFill>
          <a:blip r:embed="rId3"/>
          <a:stretch>
            <a:fillRect/>
          </a:stretch>
        </p:blipFill>
        <p:spPr>
          <a:xfrm>
            <a:off x="2210764" y="2190642"/>
            <a:ext cx="4153260" cy="2476715"/>
          </a:xfrm>
          <a:prstGeom prst="rect">
            <a:avLst/>
          </a:prstGeom>
        </p:spPr>
      </p:pic>
      <p:sp>
        <p:nvSpPr>
          <p:cNvPr id="9" name="文本框 8">
            <a:extLst>
              <a:ext uri="{FF2B5EF4-FFF2-40B4-BE49-F238E27FC236}">
                <a16:creationId xmlns:a16="http://schemas.microsoft.com/office/drawing/2014/main" id="{50246429-1F9E-9774-A1D0-24CCD324B7AD}"/>
              </a:ext>
            </a:extLst>
          </p:cNvPr>
          <p:cNvSpPr txBox="1"/>
          <p:nvPr/>
        </p:nvSpPr>
        <p:spPr>
          <a:xfrm>
            <a:off x="2165459" y="4805951"/>
            <a:ext cx="4153260" cy="646331"/>
          </a:xfrm>
          <a:prstGeom prst="rect">
            <a:avLst/>
          </a:prstGeom>
          <a:noFill/>
        </p:spPr>
        <p:txBody>
          <a:bodyPr wrap="square">
            <a:spAutoFit/>
          </a:bodyPr>
          <a:lstStyle/>
          <a:p>
            <a:r>
              <a:rPr lang="zh-CN" altLang="en-US" b="0" i="0" dirty="0">
                <a:solidFill>
                  <a:srgbClr val="1D2129"/>
                </a:solidFill>
                <a:effectLst/>
                <a:latin typeface="PingFangSC-Regular"/>
              </a:rPr>
              <a:t>随机条件和自适应条件之间次要任务的平均 </a:t>
            </a:r>
            <a:r>
              <a:rPr lang="en-US" altLang="zh-CN" b="0" i="0" dirty="0">
                <a:solidFill>
                  <a:srgbClr val="1D2129"/>
                </a:solidFill>
                <a:effectLst/>
                <a:latin typeface="PingFangSC-Regular"/>
              </a:rPr>
              <a:t>RT </a:t>
            </a:r>
            <a:r>
              <a:rPr lang="zh-CN" altLang="en-US" b="0" i="0" dirty="0">
                <a:solidFill>
                  <a:srgbClr val="1D2129"/>
                </a:solidFill>
                <a:effectLst/>
                <a:latin typeface="PingFangSC-Regular"/>
              </a:rPr>
              <a:t>的比较</a:t>
            </a:r>
            <a:endParaRPr lang="zh-CN" altLang="en-US" dirty="0"/>
          </a:p>
        </p:txBody>
      </p:sp>
      <p:sp>
        <p:nvSpPr>
          <p:cNvPr id="11" name="文本框 10">
            <a:extLst>
              <a:ext uri="{FF2B5EF4-FFF2-40B4-BE49-F238E27FC236}">
                <a16:creationId xmlns:a16="http://schemas.microsoft.com/office/drawing/2014/main" id="{A390076B-AB08-4816-18F0-9072921F740F}"/>
              </a:ext>
            </a:extLst>
          </p:cNvPr>
          <p:cNvSpPr txBox="1"/>
          <p:nvPr/>
        </p:nvSpPr>
        <p:spPr>
          <a:xfrm>
            <a:off x="6897657" y="2574245"/>
            <a:ext cx="4532344" cy="1709507"/>
          </a:xfrm>
          <a:prstGeom prst="rect">
            <a:avLst/>
          </a:prstGeom>
          <a:noFill/>
        </p:spPr>
        <p:txBody>
          <a:bodyPr wrap="square">
            <a:spAutoFit/>
          </a:bodyPr>
          <a:lstStyle/>
          <a:p>
            <a:pPr indent="457200">
              <a:lnSpc>
                <a:spcPct val="150000"/>
              </a:lnSpc>
            </a:pPr>
            <a:r>
              <a:rPr lang="zh-CN" altLang="en-US" b="0" i="0" dirty="0">
                <a:solidFill>
                  <a:srgbClr val="1D2129"/>
                </a:solidFill>
                <a:effectLst/>
                <a:latin typeface="PingFangSC-Regular"/>
              </a:rPr>
              <a:t>年龄主要影响是</a:t>
            </a:r>
            <a:r>
              <a:rPr lang="zh-CN" altLang="en-US" dirty="0">
                <a:solidFill>
                  <a:srgbClr val="1D2129"/>
                </a:solidFill>
                <a:latin typeface="PingFangSC-Regular"/>
              </a:rPr>
              <a:t>显著</a:t>
            </a:r>
            <a:r>
              <a:rPr lang="zh-CN" altLang="en-US" b="0" i="0" dirty="0">
                <a:solidFill>
                  <a:srgbClr val="1D2129"/>
                </a:solidFill>
                <a:effectLst/>
                <a:latin typeface="PingFangSC-Regular"/>
              </a:rPr>
              <a:t>的，系统</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年龄交互</a:t>
            </a:r>
            <a:r>
              <a:rPr lang="zh-CN" altLang="en-US" dirty="0">
                <a:solidFill>
                  <a:srgbClr val="1D2129"/>
                </a:solidFill>
                <a:latin typeface="PingFangSC-Regular"/>
              </a:rPr>
              <a:t>也显著</a:t>
            </a:r>
            <a:r>
              <a:rPr lang="zh-CN" altLang="en-US" b="0" i="0" dirty="0">
                <a:solidFill>
                  <a:srgbClr val="1D2129"/>
                </a:solidFill>
                <a:effectLst/>
                <a:latin typeface="PingFangSC-Regular"/>
              </a:rPr>
              <a:t>，自适应系统原型显著降低了老年组次要任务的平均</a:t>
            </a:r>
            <a:r>
              <a:rPr lang="en-US" altLang="zh-CN" b="0" i="0" dirty="0">
                <a:solidFill>
                  <a:srgbClr val="1D2129"/>
                </a:solidFill>
                <a:effectLst/>
                <a:latin typeface="PingFangSC-Regular"/>
              </a:rPr>
              <a:t>RT</a:t>
            </a:r>
            <a:r>
              <a:rPr lang="zh-CN" altLang="en-US" b="0" i="0" dirty="0">
                <a:solidFill>
                  <a:srgbClr val="1D2129"/>
                </a:solidFill>
                <a:effectLst/>
                <a:latin typeface="PingFangSC-Regular"/>
              </a:rPr>
              <a:t>，但没有降低年轻驾驶员组的平均</a:t>
            </a:r>
            <a:r>
              <a:rPr lang="en-US" altLang="zh-CN" b="0" i="0" dirty="0">
                <a:solidFill>
                  <a:srgbClr val="1D2129"/>
                </a:solidFill>
                <a:effectLst/>
                <a:latin typeface="PingFangSC-Regular"/>
              </a:rPr>
              <a:t>RT</a:t>
            </a:r>
            <a:r>
              <a:rPr lang="zh-CN" altLang="en-US" b="0" i="0" dirty="0">
                <a:solidFill>
                  <a:srgbClr val="1D2129"/>
                </a:solidFill>
                <a:effectLst/>
                <a:latin typeface="PingFangSC-Regular"/>
              </a:rPr>
              <a:t>。</a:t>
            </a:r>
            <a:endParaRPr lang="zh-CN" altLang="en-US" dirty="0"/>
          </a:p>
        </p:txBody>
      </p:sp>
    </p:spTree>
    <p:extLst>
      <p:ext uri="{BB962C8B-B14F-4D97-AF65-F5344CB8AC3E}">
        <p14:creationId xmlns:p14="http://schemas.microsoft.com/office/powerpoint/2010/main" val="2852954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080728" y="2308569"/>
            <a:ext cx="9554546" cy="238180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本文开发了一种新的</a:t>
            </a:r>
            <a:r>
              <a:rPr lang="en-US" altLang="zh-CN" b="0" i="0" dirty="0">
                <a:solidFill>
                  <a:srgbClr val="1D2129"/>
                </a:solidFill>
                <a:effectLst/>
                <a:latin typeface="PingFangSC-Regular"/>
              </a:rPr>
              <a:t>AWMS</a:t>
            </a:r>
            <a:r>
              <a:rPr lang="zh-CN" altLang="en-US" b="0" i="0" dirty="0">
                <a:solidFill>
                  <a:srgbClr val="1D2129"/>
                </a:solidFill>
                <a:effectLst/>
                <a:latin typeface="PingFangSC-Regular"/>
              </a:rPr>
              <a:t>原型（</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）。实验研究验证了该系统在减少</a:t>
            </a:r>
            <a:r>
              <a:rPr lang="en-US" altLang="zh-CN" b="0" i="0" dirty="0">
                <a:solidFill>
                  <a:srgbClr val="1D2129"/>
                </a:solidFill>
                <a:effectLst/>
                <a:latin typeface="PingFangSC-Regular"/>
              </a:rPr>
              <a:t>NASA-TLX</a:t>
            </a:r>
            <a:r>
              <a:rPr lang="zh-CN" altLang="en-US" b="0" i="0" dirty="0">
                <a:solidFill>
                  <a:srgbClr val="1D2129"/>
                </a:solidFill>
                <a:effectLst/>
                <a:latin typeface="PingFangSC-Regular"/>
              </a:rPr>
              <a:t>测量的总体信息量方面的潜在有效性，以及在时间需求、绩效、努力、挫折和努力分量表上的信息量评级，使用这种</a:t>
            </a:r>
            <a:r>
              <a:rPr lang="en-US" altLang="zh-CN" b="0" i="0" dirty="0">
                <a:solidFill>
                  <a:srgbClr val="1D2129"/>
                </a:solidFill>
                <a:effectLst/>
                <a:latin typeface="PingFangSC-Regular"/>
              </a:rPr>
              <a:t>AWMS</a:t>
            </a:r>
            <a:r>
              <a:rPr lang="zh-CN" altLang="en-US" b="0" i="0" dirty="0">
                <a:solidFill>
                  <a:srgbClr val="1D2129"/>
                </a:solidFill>
                <a:effectLst/>
                <a:latin typeface="PingFangSC-Regular"/>
              </a:rPr>
              <a:t>也提高了驾驶性能。</a:t>
            </a:r>
            <a:endParaRPr lang="en-US" altLang="zh-CN" b="0" i="0" dirty="0">
              <a:solidFill>
                <a:srgbClr val="1D2129"/>
              </a:solidFill>
              <a:effectLst/>
              <a:latin typeface="PingFangSC-Regular"/>
            </a:endParaRPr>
          </a:p>
          <a:p>
            <a:pPr indent="457200" defTabSz="683895">
              <a:lnSpc>
                <a:spcPct val="140000"/>
              </a:lnSpc>
            </a:pPr>
            <a:r>
              <a:rPr lang="zh-CN" altLang="en-US" dirty="0">
                <a:solidFill>
                  <a:srgbClr val="1D2129"/>
                </a:solidFill>
                <a:latin typeface="PingFangSC-Regular"/>
              </a:rPr>
              <a:t>应用：首先</a:t>
            </a:r>
            <a:r>
              <a:rPr lang="zh-CN" altLang="en-US" b="0" i="0" dirty="0">
                <a:solidFill>
                  <a:srgbClr val="1D2129"/>
                </a:solidFill>
                <a:effectLst/>
                <a:latin typeface="PingFangSC-Regular"/>
              </a:rPr>
              <a:t>为了减少驾驶员的信息量，车载系统的设计工程师可以在各种车载系统开发的早期阶段使用</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来修改他们的设计；其次随着计算机技术的发展，</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可能会被应用到车辆中。</a:t>
            </a:r>
            <a:endParaRPr lang="en-US" altLang="zh-CN" b="0" i="0" dirty="0">
              <a:solidFill>
                <a:srgbClr val="1D2129"/>
              </a:solidFill>
              <a:effectLst/>
              <a:latin typeface="PingFangSC-Regul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2024744" y="2238097"/>
            <a:ext cx="9554546" cy="238180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局限性：由于</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的重点是减少驾驶员的信息量，它只适用于车载系统的非紧急消息（当允许延迟几秒钟消息时），对于需要驾驶员立即响应的紧急信息，例如前向碰撞警告信息，不允许额外延迟。</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其次，本文开发的当前自适应系统只关注两种优先级相等的消息的速率。需要新的算法来管理具有不同优先级的消息，包括这些消息的顺序和长度，但</a:t>
            </a:r>
            <a:r>
              <a:rPr lang="en-US" altLang="zh-CN" b="0" i="0" dirty="0">
                <a:solidFill>
                  <a:srgbClr val="1D2129"/>
                </a:solidFill>
                <a:effectLst/>
                <a:latin typeface="PingFangSC-Regular"/>
              </a:rPr>
              <a:t>QN-MHP AWMS</a:t>
            </a:r>
            <a:r>
              <a:rPr lang="zh-CN" altLang="en-US" b="0" i="0" dirty="0">
                <a:solidFill>
                  <a:srgbClr val="1D2129"/>
                </a:solidFill>
                <a:effectLst/>
                <a:latin typeface="PingFangSC-Regular"/>
              </a:rPr>
              <a:t>仍然可以作为设计和优化提供给驾驶员的信息的其他属性的平台。</a:t>
            </a: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19417" y="2500123"/>
            <a:ext cx="8460430" cy="198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自适应工作负载管理系统（</a:t>
            </a:r>
            <a:r>
              <a:rPr lang="en-US" altLang="zh-CN" dirty="0">
                <a:solidFill>
                  <a:srgbClr val="1D2129"/>
                </a:solidFill>
                <a:latin typeface="PingFangSC-Regular"/>
              </a:rPr>
              <a:t>AWMS</a:t>
            </a:r>
            <a:r>
              <a:rPr lang="zh-CN" altLang="en-US" dirty="0">
                <a:solidFill>
                  <a:srgbClr val="1D2129"/>
                </a:solidFill>
                <a:latin typeface="PingFangSC-Regular"/>
              </a:rPr>
              <a:t>）是一种用来解决驾驶员由于车载系统的信息过载而导致车辆碰撞的风险增加的问题的，现有的</a:t>
            </a:r>
            <a:r>
              <a:rPr lang="en-US" altLang="zh-CN" dirty="0">
                <a:solidFill>
                  <a:srgbClr val="1D2129"/>
                </a:solidFill>
                <a:latin typeface="PingFangSC-Regular"/>
              </a:rPr>
              <a:t>AWMS</a:t>
            </a:r>
            <a:r>
              <a:rPr lang="zh-CN" altLang="en-US" dirty="0">
                <a:solidFill>
                  <a:srgbClr val="1D2129"/>
                </a:solidFill>
                <a:latin typeface="PingFangSC-Regular"/>
              </a:rPr>
              <a:t>并非使用驾驶员认知系统的模型来估计信息量，且仅抑制或更改车内系统消息，而并非基于驾驶员信息量改变信息速率。本文提出一种基于排队网络的人类信息处理模型（</a:t>
            </a:r>
            <a:r>
              <a:rPr lang="en-US" altLang="zh-CN" dirty="0">
                <a:solidFill>
                  <a:srgbClr val="1D2129"/>
                </a:solidFill>
                <a:latin typeface="PingFangSC-Regular"/>
              </a:rPr>
              <a:t>QN-MHP AWMS</a:t>
            </a:r>
            <a:r>
              <a:rPr lang="zh-CN" altLang="en-US" dirty="0">
                <a:solidFill>
                  <a:srgbClr val="1D2129"/>
                </a:solidFill>
                <a:latin typeface="PingFangSC-Regular"/>
              </a:rPr>
              <a:t>），可以根据驾驶条件（速度和曲率）和驾驶员特征（年龄）调整消息速率。</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940768" y="1367380"/>
            <a:ext cx="3918857"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人的行为和心理负荷的排队网络建模</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05F87BB-5015-E89E-1BCE-6AA947815270}"/>
              </a:ext>
            </a:extLst>
          </p:cNvPr>
          <p:cNvPicPr>
            <a:picLocks noChangeAspect="1"/>
          </p:cNvPicPr>
          <p:nvPr/>
        </p:nvPicPr>
        <p:blipFill>
          <a:blip r:embed="rId3"/>
          <a:stretch>
            <a:fillRect/>
          </a:stretch>
        </p:blipFill>
        <p:spPr>
          <a:xfrm>
            <a:off x="3900196" y="2006390"/>
            <a:ext cx="5610514" cy="3970800"/>
          </a:xfrm>
          <a:prstGeom prst="rect">
            <a:avLst/>
          </a:prstGeom>
        </p:spPr>
      </p:pic>
      <p:sp>
        <p:nvSpPr>
          <p:cNvPr id="6" name="文本框 5">
            <a:extLst>
              <a:ext uri="{FF2B5EF4-FFF2-40B4-BE49-F238E27FC236}">
                <a16:creationId xmlns:a16="http://schemas.microsoft.com/office/drawing/2014/main" id="{F66215F8-8A14-9735-A241-50C36348AE4B}"/>
              </a:ext>
            </a:extLst>
          </p:cNvPr>
          <p:cNvSpPr txBox="1"/>
          <p:nvPr/>
        </p:nvSpPr>
        <p:spPr>
          <a:xfrm>
            <a:off x="5338519" y="5959000"/>
            <a:ext cx="2733868"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排队网络模型的一般结构</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940768" y="1367380"/>
            <a:ext cx="3918857"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人的行为和心理负荷的排队网络建模</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05F87BB-5015-E89E-1BCE-6AA9478152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0196" y="2036611"/>
            <a:ext cx="5610514" cy="3910357"/>
          </a:xfrm>
          <a:prstGeom prst="rect">
            <a:avLst/>
          </a:prstGeom>
        </p:spPr>
      </p:pic>
      <p:sp>
        <p:nvSpPr>
          <p:cNvPr id="6" name="文本框 5">
            <a:extLst>
              <a:ext uri="{FF2B5EF4-FFF2-40B4-BE49-F238E27FC236}">
                <a16:creationId xmlns:a16="http://schemas.microsoft.com/office/drawing/2014/main" id="{F66215F8-8A14-9735-A241-50C36348AE4B}"/>
              </a:ext>
            </a:extLst>
          </p:cNvPr>
          <p:cNvSpPr txBox="1"/>
          <p:nvPr/>
        </p:nvSpPr>
        <p:spPr>
          <a:xfrm>
            <a:off x="4534416" y="5946968"/>
            <a:ext cx="4342074" cy="438133"/>
          </a:xfrm>
          <a:prstGeom prst="rect">
            <a:avLst/>
          </a:prstGeom>
          <a:noFill/>
        </p:spPr>
        <p:txBody>
          <a:bodyPr wrap="square" rtlCol="0">
            <a:spAutoFit/>
          </a:bodyPr>
          <a:lstStyle/>
          <a:p>
            <a:pPr defTabSz="683895">
              <a:lnSpc>
                <a:spcPct val="140000"/>
              </a:lnSpc>
            </a:pPr>
            <a:r>
              <a:rPr lang="zh-CN" altLang="en-US" dirty="0">
                <a:latin typeface="微软雅黑" panose="020B0503020204020204" pitchFamily="34" charset="-122"/>
                <a:ea typeface="微软雅黑" panose="020B0503020204020204" pitchFamily="34" charset="-122"/>
              </a:rPr>
              <a:t>排队网络模型中服务器到人脑的近似映射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565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800807" y="1852638"/>
            <a:ext cx="10011748" cy="315272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在量化心理信息量的各种模型中，</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能够涵盖其许多重要特征。</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本文采用了</a:t>
            </a:r>
            <a:r>
              <a:rPr lang="en-US" altLang="zh-CN" b="0" i="0" dirty="0">
                <a:solidFill>
                  <a:srgbClr val="1D2129"/>
                </a:solidFill>
                <a:effectLst/>
                <a:latin typeface="PingFangSC-Regular"/>
              </a:rPr>
              <a:t>NASA-TLX</a:t>
            </a:r>
            <a:r>
              <a:rPr lang="zh-CN" altLang="en-US" b="0" i="0" dirty="0">
                <a:solidFill>
                  <a:srgbClr val="1D2129"/>
                </a:solidFill>
                <a:effectLst/>
                <a:latin typeface="PingFangSC-Regular"/>
              </a:rPr>
              <a:t>（美国航空航天局任务负荷指数）：</a:t>
            </a:r>
            <a:endParaRPr lang="en-US" altLang="zh-CN" b="0" i="0" dirty="0">
              <a:solidFill>
                <a:srgbClr val="1D2129"/>
              </a:solidFill>
              <a:effectLst/>
              <a:latin typeface="PingFangSC-Regular"/>
            </a:endParaRPr>
          </a:p>
          <a:p>
            <a:pPr indent="457200" defTabSz="683895">
              <a:lnSpc>
                <a:spcPct val="140000"/>
              </a:lnSpc>
            </a:pPr>
            <a:r>
              <a:rPr lang="en-US" altLang="zh-CN" dirty="0">
                <a:latin typeface="微软雅黑" panose="020B0503020204020204" pitchFamily="34" charset="-122"/>
                <a:ea typeface="微软雅黑" panose="020B0503020204020204" pitchFamily="34" charset="-122"/>
              </a:rPr>
              <a:t>PD</a:t>
            </a:r>
            <a:r>
              <a:rPr lang="zh-CN" altLang="en-US" dirty="0">
                <a:latin typeface="微软雅黑" panose="020B0503020204020204" pitchFamily="34" charset="-122"/>
                <a:ea typeface="微软雅黑" panose="020B0503020204020204" pitchFamily="34" charset="-122"/>
              </a:rPr>
              <a:t>（身体需求）、</a:t>
            </a:r>
            <a:r>
              <a:rPr lang="en-US" altLang="zh-CN" dirty="0">
                <a:latin typeface="微软雅黑" panose="020B0503020204020204" pitchFamily="34" charset="-122"/>
                <a:ea typeface="微软雅黑" panose="020B0503020204020204" pitchFamily="34" charset="-122"/>
              </a:rPr>
              <a:t>TD</a:t>
            </a:r>
            <a:r>
              <a:rPr lang="zh-CN" altLang="en-US" dirty="0">
                <a:latin typeface="微软雅黑" panose="020B0503020204020204" pitchFamily="34" charset="-122"/>
                <a:ea typeface="微软雅黑" panose="020B0503020204020204" pitchFamily="34" charset="-122"/>
              </a:rPr>
              <a:t>（时间需求）、</a:t>
            </a:r>
            <a:r>
              <a:rPr lang="en-US" altLang="zh-CN" dirty="0">
                <a:latin typeface="微软雅黑" panose="020B0503020204020204" pitchFamily="34" charset="-122"/>
                <a:ea typeface="微软雅黑" panose="020B0503020204020204" pitchFamily="34" charset="-122"/>
              </a:rPr>
              <a:t>EF</a:t>
            </a:r>
            <a:r>
              <a:rPr lang="zh-CN" altLang="en-US" dirty="0">
                <a:latin typeface="微软雅黑" panose="020B0503020204020204" pitchFamily="34" charset="-122"/>
                <a:ea typeface="微软雅黑" panose="020B0503020204020204" pitchFamily="34" charset="-122"/>
              </a:rPr>
              <a:t>（努力）、</a:t>
            </a:r>
            <a:r>
              <a:rPr lang="en-US" altLang="zh-CN" dirty="0">
                <a:latin typeface="微软雅黑" panose="020B0503020204020204" pitchFamily="34" charset="-122"/>
                <a:ea typeface="微软雅黑" panose="020B0503020204020204" pitchFamily="34" charset="-122"/>
              </a:rPr>
              <a:t>PE</a:t>
            </a:r>
            <a:r>
              <a:rPr lang="zh-CN" altLang="en-US" dirty="0">
                <a:latin typeface="微软雅黑" panose="020B0503020204020204" pitchFamily="34" charset="-122"/>
                <a:ea typeface="微软雅黑" panose="020B0503020204020204" pitchFamily="34" charset="-122"/>
              </a:rPr>
              <a:t>（表现）、</a:t>
            </a:r>
            <a:r>
              <a:rPr lang="en-US" altLang="zh-CN" dirty="0">
                <a:latin typeface="微软雅黑" panose="020B0503020204020204" pitchFamily="34" charset="-122"/>
                <a:ea typeface="微软雅黑" panose="020B0503020204020204" pitchFamily="34" charset="-122"/>
              </a:rPr>
              <a:t>FR</a:t>
            </a:r>
            <a:r>
              <a:rPr lang="zh-CN" altLang="en-US" dirty="0">
                <a:latin typeface="微软雅黑" panose="020B0503020204020204" pitchFamily="34" charset="-122"/>
                <a:ea typeface="微软雅黑" panose="020B0503020204020204" pitchFamily="34" charset="-122"/>
              </a:rPr>
              <a:t>（挫折感）和</a:t>
            </a:r>
            <a:r>
              <a:rPr lang="en-US" altLang="zh-CN" dirty="0">
                <a:latin typeface="微软雅黑" panose="020B0503020204020204" pitchFamily="34" charset="-122"/>
                <a:ea typeface="微软雅黑" panose="020B0503020204020204" pitchFamily="34" charset="-122"/>
              </a:rPr>
              <a:t>MD</a:t>
            </a:r>
            <a:r>
              <a:rPr lang="zh-CN" altLang="en-US" dirty="0">
                <a:latin typeface="微软雅黑" panose="020B0503020204020204" pitchFamily="34" charset="-122"/>
                <a:ea typeface="微软雅黑" panose="020B0503020204020204" pitchFamily="34" charset="-122"/>
              </a:rPr>
              <a:t>（心理需求）表示</a:t>
            </a:r>
            <a:r>
              <a:rPr lang="en-US" altLang="zh-CN" dirty="0">
                <a:latin typeface="微软雅黑" panose="020B0503020204020204" pitchFamily="34" charset="-122"/>
                <a:ea typeface="微软雅黑" panose="020B0503020204020204" pitchFamily="34" charset="-122"/>
              </a:rPr>
              <a:t>NASA-TLX</a:t>
            </a:r>
            <a:r>
              <a:rPr lang="zh-CN" altLang="en-US" dirty="0">
                <a:latin typeface="微软雅黑" panose="020B0503020204020204" pitchFamily="34" charset="-122"/>
                <a:ea typeface="微软雅黑" panose="020B0503020204020204" pitchFamily="34" charset="-122"/>
              </a:rPr>
              <a:t>中六个维度的信息量的主观评级。</a:t>
            </a:r>
          </a:p>
          <a:p>
            <a:pPr indent="457200" defTabSz="683895">
              <a:lnSpc>
                <a:spcPct val="140000"/>
              </a:lnSpc>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是年龄因素（对于年轻受试者，</a:t>
            </a:r>
            <a:r>
              <a:rPr lang="en-US" altLang="zh-CN" dirty="0">
                <a:latin typeface="微软雅黑" panose="020B0503020204020204" pitchFamily="34" charset="-122"/>
                <a:ea typeface="微软雅黑" panose="020B0503020204020204" pitchFamily="34" charset="-122"/>
              </a:rPr>
              <a:t>A=1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是每次试验的总任务时间；</a:t>
            </a:r>
            <a:r>
              <a:rPr lang="en-US" altLang="zh-CN" dirty="0">
                <a:latin typeface="微软雅黑" panose="020B0503020204020204" pitchFamily="34" charset="-122"/>
                <a:ea typeface="微软雅黑" panose="020B0503020204020204" pitchFamily="34" charset="-122"/>
              </a:rPr>
              <a:t>λ</a:t>
            </a:r>
            <a:r>
              <a:rPr lang="zh-CN" altLang="en-US" dirty="0">
                <a:latin typeface="微软雅黑" panose="020B0503020204020204" pitchFamily="34" charset="-122"/>
                <a:ea typeface="微软雅黑" panose="020B0503020204020204" pitchFamily="34" charset="-122"/>
              </a:rPr>
              <a:t>是子网络的到达率，𝐶𝑖是子网络中服务器的总数；𝜇</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𝑗是</a:t>
            </a:r>
            <a:r>
              <a:rPr lang="en-US" altLang="zh-CN" dirty="0">
                <a:latin typeface="微软雅黑" panose="020B0503020204020204" pitchFamily="34" charset="-122"/>
                <a:ea typeface="微软雅黑" panose="020B0503020204020204" pitchFamily="34" charset="-122"/>
              </a:rPr>
              <a:t>QN-MHP</a:t>
            </a:r>
            <a:r>
              <a:rPr lang="zh-CN" altLang="en-US" dirty="0">
                <a:latin typeface="微软雅黑" panose="020B0503020204020204" pitchFamily="34" charset="-122"/>
                <a:ea typeface="微软雅黑" panose="020B0503020204020204" pitchFamily="34" charset="-122"/>
              </a:rPr>
              <a:t>中服务器</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对年轻人的原始处理速度；</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是表示平均利用率和主观反应之间的直接比例关系的常数（</a:t>
            </a:r>
            <a:r>
              <a:rPr lang="en-US" altLang="zh-CN" dirty="0">
                <a:latin typeface="微软雅黑" panose="020B0503020204020204" pitchFamily="34" charset="-122"/>
                <a:ea typeface="微软雅黑" panose="020B0503020204020204" pitchFamily="34" charset="-122"/>
              </a:rPr>
              <a:t>a&gt;0</a:t>
            </a:r>
            <a:r>
              <a:rPr lang="zh-CN" altLang="en-US" dirty="0">
                <a:latin typeface="微软雅黑" panose="020B0503020204020204" pitchFamily="34" charset="-122"/>
                <a:ea typeface="微软雅黑" panose="020B0503020204020204" pitchFamily="34" charset="-122"/>
              </a:rPr>
              <a:t>）。</a:t>
            </a:r>
          </a:p>
          <a:p>
            <a:pPr indent="457200" defTabSz="683895">
              <a:lnSpc>
                <a:spcPct val="140000"/>
              </a:lnSpc>
            </a:pP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B4F7B8E-A2F4-16E5-94F1-3B5B1C36074E}"/>
              </a:ext>
            </a:extLst>
          </p:cNvPr>
          <p:cNvPicPr>
            <a:picLocks noChangeAspect="1"/>
          </p:cNvPicPr>
          <p:nvPr/>
        </p:nvPicPr>
        <p:blipFill>
          <a:blip r:embed="rId3"/>
          <a:stretch>
            <a:fillRect/>
          </a:stretch>
        </p:blipFill>
        <p:spPr>
          <a:xfrm>
            <a:off x="2210764" y="4655086"/>
            <a:ext cx="2530059" cy="1036410"/>
          </a:xfrm>
          <a:prstGeom prst="rect">
            <a:avLst/>
          </a:prstGeom>
        </p:spPr>
      </p:pic>
      <p:pic>
        <p:nvPicPr>
          <p:cNvPr id="10" name="图片 9">
            <a:extLst>
              <a:ext uri="{FF2B5EF4-FFF2-40B4-BE49-F238E27FC236}">
                <a16:creationId xmlns:a16="http://schemas.microsoft.com/office/drawing/2014/main" id="{0ADA9AD4-F413-4A6D-5535-3304B15C5BD6}"/>
              </a:ext>
            </a:extLst>
          </p:cNvPr>
          <p:cNvPicPr>
            <a:picLocks noChangeAspect="1"/>
          </p:cNvPicPr>
          <p:nvPr/>
        </p:nvPicPr>
        <p:blipFill>
          <a:blip r:embed="rId4"/>
          <a:stretch>
            <a:fillRect/>
          </a:stretch>
        </p:blipFill>
        <p:spPr>
          <a:xfrm>
            <a:off x="5729059" y="4746534"/>
            <a:ext cx="3909399" cy="944962"/>
          </a:xfrm>
          <a:prstGeom prst="rect">
            <a:avLst/>
          </a:prstGeom>
        </p:spPr>
      </p:pic>
      <p:pic>
        <p:nvPicPr>
          <p:cNvPr id="12" name="图片 11">
            <a:extLst>
              <a:ext uri="{FF2B5EF4-FFF2-40B4-BE49-F238E27FC236}">
                <a16:creationId xmlns:a16="http://schemas.microsoft.com/office/drawing/2014/main" id="{0C1D1F25-AD61-3296-E5F1-A54F5FB9C1DE}"/>
              </a:ext>
            </a:extLst>
          </p:cNvPr>
          <p:cNvPicPr>
            <a:picLocks noChangeAspect="1"/>
          </p:cNvPicPr>
          <p:nvPr/>
        </p:nvPicPr>
        <p:blipFill>
          <a:blip r:embed="rId5"/>
          <a:stretch>
            <a:fillRect/>
          </a:stretch>
        </p:blipFill>
        <p:spPr>
          <a:xfrm>
            <a:off x="2182771" y="5645772"/>
            <a:ext cx="3162574" cy="1036410"/>
          </a:xfrm>
          <a:prstGeom prst="rect">
            <a:avLst/>
          </a:prstGeom>
        </p:spPr>
      </p:pic>
    </p:spTree>
    <p:extLst>
      <p:ext uri="{BB962C8B-B14F-4D97-AF65-F5344CB8AC3E}">
        <p14:creationId xmlns:p14="http://schemas.microsoft.com/office/powerpoint/2010/main" val="18669240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TotalTime>
  <Words>3426</Words>
  <Application>Microsoft Office PowerPoint</Application>
  <PresentationFormat>宽屏</PresentationFormat>
  <Paragraphs>224</Paragraphs>
  <Slides>38</Slides>
  <Notes>37</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Arial Unicode MS</vt:lpstr>
      <vt:lpstr>PingFangSC-Regular</vt:lpstr>
      <vt:lpstr>Söhne</vt:lpstr>
      <vt:lpstr>方正大标宋简体</vt:lpstr>
      <vt:lpstr>方正兰亭细黑_GBK</vt:lpstr>
      <vt:lpstr>黑体</vt:lpstr>
      <vt:lpstr>微软雅黑</vt:lpstr>
      <vt:lpstr>Arial</vt:lpstr>
      <vt:lpstr>Calibri</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32</cp:revision>
  <dcterms:created xsi:type="dcterms:W3CDTF">2018-03-09T08:38:00Z</dcterms:created>
  <dcterms:modified xsi:type="dcterms:W3CDTF">2024-01-17T09:17:53Z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